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4" r:id="rId1"/>
  </p:sldMasterIdLst>
  <p:sldIdLst>
    <p:sldId id="256" r:id="rId2"/>
    <p:sldId id="272" r:id="rId3"/>
    <p:sldId id="258" r:id="rId4"/>
    <p:sldId id="260" r:id="rId5"/>
    <p:sldId id="273" r:id="rId6"/>
    <p:sldId id="262" r:id="rId7"/>
    <p:sldId id="263" r:id="rId8"/>
    <p:sldId id="266" r:id="rId9"/>
    <p:sldId id="267" r:id="rId10"/>
    <p:sldId id="264" r:id="rId11"/>
    <p:sldId id="265" r:id="rId12"/>
    <p:sldId id="269" r:id="rId13"/>
    <p:sldId id="274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3C4AFE-3301-4BD5-9CBF-22E3E70769C5}" type="doc">
      <dgm:prSet loTypeId="urn:microsoft.com/office/officeart/2005/8/layout/hierarchy1" loCatId="hierarchy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815912F7-FE3E-4455-B9DD-A67EB4AF68A5}">
      <dgm:prSet custT="1"/>
      <dgm:spPr/>
      <dgm:t>
        <a:bodyPr/>
        <a:lstStyle/>
        <a:p>
          <a:r>
            <a:rPr lang="hr-HR" sz="2100" b="0" i="0" dirty="0"/>
            <a:t>Ako čovjek popije (eksa) 500 ml čistog etanola može umrijeti</a:t>
          </a:r>
          <a:endParaRPr lang="en-US" sz="2100" dirty="0"/>
        </a:p>
      </dgm:t>
    </dgm:pt>
    <dgm:pt modelId="{AC204616-5D6E-463D-A493-0618640EF04A}" type="parTrans" cxnId="{9FC24698-B3FA-41DD-9FEF-BA87527C98FB}">
      <dgm:prSet/>
      <dgm:spPr/>
      <dgm:t>
        <a:bodyPr/>
        <a:lstStyle/>
        <a:p>
          <a:endParaRPr lang="en-US"/>
        </a:p>
      </dgm:t>
    </dgm:pt>
    <dgm:pt modelId="{2F38562B-CA18-4E33-B6C8-D3590251FE9F}" type="sibTrans" cxnId="{9FC24698-B3FA-41DD-9FEF-BA87527C98FB}">
      <dgm:prSet/>
      <dgm:spPr/>
      <dgm:t>
        <a:bodyPr/>
        <a:lstStyle/>
        <a:p>
          <a:endParaRPr lang="en-US"/>
        </a:p>
      </dgm:t>
    </dgm:pt>
    <dgm:pt modelId="{CA1D055C-D4EA-4533-878A-1CAF59F64D07}">
      <dgm:prSet/>
      <dgm:spPr/>
      <dgm:t>
        <a:bodyPr/>
        <a:lstStyle/>
        <a:p>
          <a:r>
            <a:rPr lang="hr-HR" b="0" i="0"/>
            <a:t>brzo resorbira u probavnom traktu</a:t>
          </a:r>
          <a:endParaRPr lang="en-US"/>
        </a:p>
      </dgm:t>
    </dgm:pt>
    <dgm:pt modelId="{D5CA05B6-F22C-42BB-9F19-F25217FA717E}" type="parTrans" cxnId="{E1AA085E-5EB6-4C44-9959-BCCF03DD4927}">
      <dgm:prSet/>
      <dgm:spPr/>
      <dgm:t>
        <a:bodyPr/>
        <a:lstStyle/>
        <a:p>
          <a:endParaRPr lang="en-US"/>
        </a:p>
      </dgm:t>
    </dgm:pt>
    <dgm:pt modelId="{A0AF6D28-C9BC-4A3B-9794-F3590689464F}" type="sibTrans" cxnId="{E1AA085E-5EB6-4C44-9959-BCCF03DD4927}">
      <dgm:prSet/>
      <dgm:spPr/>
      <dgm:t>
        <a:bodyPr/>
        <a:lstStyle/>
        <a:p>
          <a:endParaRPr lang="en-US"/>
        </a:p>
      </dgm:t>
    </dgm:pt>
    <dgm:pt modelId="{BBABAA74-66E6-4F08-986E-D44EBCE1E219}">
      <dgm:prSet/>
      <dgm:spPr/>
      <dgm:t>
        <a:bodyPr/>
        <a:lstStyle/>
        <a:p>
          <a:r>
            <a:rPr lang="hr-HR" b="0" i="0"/>
            <a:t>služi kao izvor energije s brzim djelovanjem</a:t>
          </a:r>
          <a:endParaRPr lang="en-US"/>
        </a:p>
      </dgm:t>
    </dgm:pt>
    <dgm:pt modelId="{C53B6AD6-668D-42F4-86CE-247688B45FF8}" type="parTrans" cxnId="{FE7FAE49-6072-4C0C-B828-2B38E0DFD4AD}">
      <dgm:prSet/>
      <dgm:spPr/>
      <dgm:t>
        <a:bodyPr/>
        <a:lstStyle/>
        <a:p>
          <a:endParaRPr lang="en-US"/>
        </a:p>
      </dgm:t>
    </dgm:pt>
    <dgm:pt modelId="{2CA5F5CC-0091-497F-AADF-90D624233C96}" type="sibTrans" cxnId="{FE7FAE49-6072-4C0C-B828-2B38E0DFD4AD}">
      <dgm:prSet/>
      <dgm:spPr/>
      <dgm:t>
        <a:bodyPr/>
        <a:lstStyle/>
        <a:p>
          <a:endParaRPr lang="en-US"/>
        </a:p>
      </dgm:t>
    </dgm:pt>
    <dgm:pt modelId="{00B21198-A9D2-4907-872F-CDBFB4A0DAE5}">
      <dgm:prSet/>
      <dgm:spPr/>
      <dgm:t>
        <a:bodyPr/>
        <a:lstStyle/>
        <a:p>
          <a:r>
            <a:rPr lang="hr-HR" b="0" i="0"/>
            <a:t>Ponekad se upotrebljava protiv šoka</a:t>
          </a:r>
          <a:endParaRPr lang="en-US"/>
        </a:p>
      </dgm:t>
    </dgm:pt>
    <dgm:pt modelId="{27F3F843-3F13-41AF-8321-E6611F42698B}" type="parTrans" cxnId="{F2C46084-6F33-4005-ACCF-BB8295E9070B}">
      <dgm:prSet/>
      <dgm:spPr/>
      <dgm:t>
        <a:bodyPr/>
        <a:lstStyle/>
        <a:p>
          <a:endParaRPr lang="en-US"/>
        </a:p>
      </dgm:t>
    </dgm:pt>
    <dgm:pt modelId="{90B80AD8-2E20-4C33-802D-5A8A70A03FC2}" type="sibTrans" cxnId="{F2C46084-6F33-4005-ACCF-BB8295E9070B}">
      <dgm:prSet/>
      <dgm:spPr/>
      <dgm:t>
        <a:bodyPr/>
        <a:lstStyle/>
        <a:p>
          <a:endParaRPr lang="en-US"/>
        </a:p>
      </dgm:t>
    </dgm:pt>
    <dgm:pt modelId="{83ACF5EB-CFB2-446A-AFE8-BDFC8DC4F917}" type="pres">
      <dgm:prSet presAssocID="{0E3C4AFE-3301-4BD5-9CBF-22E3E70769C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0EEE488D-6606-457E-A666-5CE01C1CD496}" type="pres">
      <dgm:prSet presAssocID="{815912F7-FE3E-4455-B9DD-A67EB4AF68A5}" presName="hierRoot1" presStyleCnt="0"/>
      <dgm:spPr/>
    </dgm:pt>
    <dgm:pt modelId="{FBF1DC2D-0F76-42EB-99E3-84BB9417F5DA}" type="pres">
      <dgm:prSet presAssocID="{815912F7-FE3E-4455-B9DD-A67EB4AF68A5}" presName="composite" presStyleCnt="0"/>
      <dgm:spPr/>
    </dgm:pt>
    <dgm:pt modelId="{D3B6A340-B954-419F-B674-496CA8D2B135}" type="pres">
      <dgm:prSet presAssocID="{815912F7-FE3E-4455-B9DD-A67EB4AF68A5}" presName="background" presStyleLbl="node0" presStyleIdx="0" presStyleCnt="4"/>
      <dgm:spPr/>
    </dgm:pt>
    <dgm:pt modelId="{E2EFA05B-CEFA-44ED-9641-2C3A33DCA834}" type="pres">
      <dgm:prSet presAssocID="{815912F7-FE3E-4455-B9DD-A67EB4AF68A5}" presName="text" presStyleLbl="fgAcc0" presStyleIdx="0" presStyleCnt="4" custScaleX="107990" custScaleY="102760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40E12526-3DFA-4941-9628-3D1AD0536867}" type="pres">
      <dgm:prSet presAssocID="{815912F7-FE3E-4455-B9DD-A67EB4AF68A5}" presName="hierChild2" presStyleCnt="0"/>
      <dgm:spPr/>
    </dgm:pt>
    <dgm:pt modelId="{3F1A695C-0B48-4602-92F8-D924F160DF0B}" type="pres">
      <dgm:prSet presAssocID="{CA1D055C-D4EA-4533-878A-1CAF59F64D07}" presName="hierRoot1" presStyleCnt="0"/>
      <dgm:spPr/>
    </dgm:pt>
    <dgm:pt modelId="{B2C23F86-3F8B-46B4-8C45-AB9A908431D6}" type="pres">
      <dgm:prSet presAssocID="{CA1D055C-D4EA-4533-878A-1CAF59F64D07}" presName="composite" presStyleCnt="0"/>
      <dgm:spPr/>
    </dgm:pt>
    <dgm:pt modelId="{87608BE9-B9EC-43EF-B699-293FBAED2499}" type="pres">
      <dgm:prSet presAssocID="{CA1D055C-D4EA-4533-878A-1CAF59F64D07}" presName="background" presStyleLbl="node0" presStyleIdx="1" presStyleCnt="4"/>
      <dgm:spPr/>
    </dgm:pt>
    <dgm:pt modelId="{A6F3ED3B-ABFF-424A-BE13-AA3C99A658AE}" type="pres">
      <dgm:prSet presAssocID="{CA1D055C-D4EA-4533-878A-1CAF59F64D07}" presName="text" presStyleLbl="fgAcc0" presStyleIdx="1" presStyleCnt="4" custScaleX="108785" custScaleY="9874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A5B3A75-D0B0-41FD-9D42-3A95D0DC57C4}" type="pres">
      <dgm:prSet presAssocID="{CA1D055C-D4EA-4533-878A-1CAF59F64D07}" presName="hierChild2" presStyleCnt="0"/>
      <dgm:spPr/>
    </dgm:pt>
    <dgm:pt modelId="{CBEF3D2B-F515-495D-8145-A3F23DD9C8E8}" type="pres">
      <dgm:prSet presAssocID="{BBABAA74-66E6-4F08-986E-D44EBCE1E219}" presName="hierRoot1" presStyleCnt="0"/>
      <dgm:spPr/>
    </dgm:pt>
    <dgm:pt modelId="{C1BEB0D6-05E4-413F-A63D-EDE6CEA07563}" type="pres">
      <dgm:prSet presAssocID="{BBABAA74-66E6-4F08-986E-D44EBCE1E219}" presName="composite" presStyleCnt="0"/>
      <dgm:spPr/>
    </dgm:pt>
    <dgm:pt modelId="{8ADBEFCB-1B19-41DE-A4C4-651259A80526}" type="pres">
      <dgm:prSet presAssocID="{BBABAA74-66E6-4F08-986E-D44EBCE1E219}" presName="background" presStyleLbl="node0" presStyleIdx="2" presStyleCnt="4"/>
      <dgm:spPr/>
    </dgm:pt>
    <dgm:pt modelId="{96F98FF4-6016-4E7A-9405-F1B9A7E63C05}" type="pres">
      <dgm:prSet presAssocID="{BBABAA74-66E6-4F08-986E-D44EBCE1E219}" presName="text" presStyleLbl="fgAcc0" presStyleIdx="2" presStyleCnt="4" custScaleX="105892" custScaleY="97340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701C9B96-E4D4-42AF-B2E7-7A99DD6C53AD}" type="pres">
      <dgm:prSet presAssocID="{BBABAA74-66E6-4F08-986E-D44EBCE1E219}" presName="hierChild2" presStyleCnt="0"/>
      <dgm:spPr/>
    </dgm:pt>
    <dgm:pt modelId="{C62E8B2F-4E76-40F0-B440-B57791045AC9}" type="pres">
      <dgm:prSet presAssocID="{00B21198-A9D2-4907-872F-CDBFB4A0DAE5}" presName="hierRoot1" presStyleCnt="0"/>
      <dgm:spPr/>
    </dgm:pt>
    <dgm:pt modelId="{14CA63B7-D8B5-494A-B782-C364443F4AF9}" type="pres">
      <dgm:prSet presAssocID="{00B21198-A9D2-4907-872F-CDBFB4A0DAE5}" presName="composite" presStyleCnt="0"/>
      <dgm:spPr/>
    </dgm:pt>
    <dgm:pt modelId="{D6EAE3D3-DADB-4FA7-9A35-3CF78AABFC7C}" type="pres">
      <dgm:prSet presAssocID="{00B21198-A9D2-4907-872F-CDBFB4A0DAE5}" presName="background" presStyleLbl="node0" presStyleIdx="3" presStyleCnt="4"/>
      <dgm:spPr/>
    </dgm:pt>
    <dgm:pt modelId="{6F16BF6D-B665-40A9-8279-F9D1EE6DEF06}" type="pres">
      <dgm:prSet presAssocID="{00B21198-A9D2-4907-872F-CDBFB4A0DAE5}" presName="text" presStyleLbl="fgAcc0" presStyleIdx="3" presStyleCnt="4" custScaleX="109408" custScaleY="98349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A7848698-D9E4-40DD-A54B-BD950311623A}" type="pres">
      <dgm:prSet presAssocID="{00B21198-A9D2-4907-872F-CDBFB4A0DAE5}" presName="hierChild2" presStyleCnt="0"/>
      <dgm:spPr/>
    </dgm:pt>
  </dgm:ptLst>
  <dgm:cxnLst>
    <dgm:cxn modelId="{FE7FAE49-6072-4C0C-B828-2B38E0DFD4AD}" srcId="{0E3C4AFE-3301-4BD5-9CBF-22E3E70769C5}" destId="{BBABAA74-66E6-4F08-986E-D44EBCE1E219}" srcOrd="2" destOrd="0" parTransId="{C53B6AD6-668D-42F4-86CE-247688B45FF8}" sibTransId="{2CA5F5CC-0091-497F-AADF-90D624233C96}"/>
    <dgm:cxn modelId="{D881D05C-7AB2-4E7D-A334-8A3F8449B12F}" type="presOf" srcId="{BBABAA74-66E6-4F08-986E-D44EBCE1E219}" destId="{96F98FF4-6016-4E7A-9405-F1B9A7E63C05}" srcOrd="0" destOrd="0" presId="urn:microsoft.com/office/officeart/2005/8/layout/hierarchy1"/>
    <dgm:cxn modelId="{6331AF46-D6E7-44B4-AA79-6F481D531B4B}" type="presOf" srcId="{0E3C4AFE-3301-4BD5-9CBF-22E3E70769C5}" destId="{83ACF5EB-CFB2-446A-AFE8-BDFC8DC4F917}" srcOrd="0" destOrd="0" presId="urn:microsoft.com/office/officeart/2005/8/layout/hierarchy1"/>
    <dgm:cxn modelId="{BC1C48E7-8BFE-4571-9A73-93703A13FAB9}" type="presOf" srcId="{815912F7-FE3E-4455-B9DD-A67EB4AF68A5}" destId="{E2EFA05B-CEFA-44ED-9641-2C3A33DCA834}" srcOrd="0" destOrd="0" presId="urn:microsoft.com/office/officeart/2005/8/layout/hierarchy1"/>
    <dgm:cxn modelId="{7CC7BDDB-1C56-4236-B45C-10088067FEBF}" type="presOf" srcId="{00B21198-A9D2-4907-872F-CDBFB4A0DAE5}" destId="{6F16BF6D-B665-40A9-8279-F9D1EE6DEF06}" srcOrd="0" destOrd="0" presId="urn:microsoft.com/office/officeart/2005/8/layout/hierarchy1"/>
    <dgm:cxn modelId="{9FC24698-B3FA-41DD-9FEF-BA87527C98FB}" srcId="{0E3C4AFE-3301-4BD5-9CBF-22E3E70769C5}" destId="{815912F7-FE3E-4455-B9DD-A67EB4AF68A5}" srcOrd="0" destOrd="0" parTransId="{AC204616-5D6E-463D-A493-0618640EF04A}" sibTransId="{2F38562B-CA18-4E33-B6C8-D3590251FE9F}"/>
    <dgm:cxn modelId="{E1AA085E-5EB6-4C44-9959-BCCF03DD4927}" srcId="{0E3C4AFE-3301-4BD5-9CBF-22E3E70769C5}" destId="{CA1D055C-D4EA-4533-878A-1CAF59F64D07}" srcOrd="1" destOrd="0" parTransId="{D5CA05B6-F22C-42BB-9F19-F25217FA717E}" sibTransId="{A0AF6D28-C9BC-4A3B-9794-F3590689464F}"/>
    <dgm:cxn modelId="{F2C46084-6F33-4005-ACCF-BB8295E9070B}" srcId="{0E3C4AFE-3301-4BD5-9CBF-22E3E70769C5}" destId="{00B21198-A9D2-4907-872F-CDBFB4A0DAE5}" srcOrd="3" destOrd="0" parTransId="{27F3F843-3F13-41AF-8321-E6611F42698B}" sibTransId="{90B80AD8-2E20-4C33-802D-5A8A70A03FC2}"/>
    <dgm:cxn modelId="{130EAF39-8821-48AE-AD1C-701AF3122E47}" type="presOf" srcId="{CA1D055C-D4EA-4533-878A-1CAF59F64D07}" destId="{A6F3ED3B-ABFF-424A-BE13-AA3C99A658AE}" srcOrd="0" destOrd="0" presId="urn:microsoft.com/office/officeart/2005/8/layout/hierarchy1"/>
    <dgm:cxn modelId="{E2F7EE0C-DAFF-4E09-8513-285A59706033}" type="presParOf" srcId="{83ACF5EB-CFB2-446A-AFE8-BDFC8DC4F917}" destId="{0EEE488D-6606-457E-A666-5CE01C1CD496}" srcOrd="0" destOrd="0" presId="urn:microsoft.com/office/officeart/2005/8/layout/hierarchy1"/>
    <dgm:cxn modelId="{63B17469-A461-4A97-B3E3-E0572F186197}" type="presParOf" srcId="{0EEE488D-6606-457E-A666-5CE01C1CD496}" destId="{FBF1DC2D-0F76-42EB-99E3-84BB9417F5DA}" srcOrd="0" destOrd="0" presId="urn:microsoft.com/office/officeart/2005/8/layout/hierarchy1"/>
    <dgm:cxn modelId="{8916DA8B-8D4F-4837-888F-A8A06AD5EB94}" type="presParOf" srcId="{FBF1DC2D-0F76-42EB-99E3-84BB9417F5DA}" destId="{D3B6A340-B954-419F-B674-496CA8D2B135}" srcOrd="0" destOrd="0" presId="urn:microsoft.com/office/officeart/2005/8/layout/hierarchy1"/>
    <dgm:cxn modelId="{37C92CD2-A599-4EC3-9030-240C03160208}" type="presParOf" srcId="{FBF1DC2D-0F76-42EB-99E3-84BB9417F5DA}" destId="{E2EFA05B-CEFA-44ED-9641-2C3A33DCA834}" srcOrd="1" destOrd="0" presId="urn:microsoft.com/office/officeart/2005/8/layout/hierarchy1"/>
    <dgm:cxn modelId="{E20D6A78-3BBE-460F-8DFC-0086C8AB413C}" type="presParOf" srcId="{0EEE488D-6606-457E-A666-5CE01C1CD496}" destId="{40E12526-3DFA-4941-9628-3D1AD0536867}" srcOrd="1" destOrd="0" presId="urn:microsoft.com/office/officeart/2005/8/layout/hierarchy1"/>
    <dgm:cxn modelId="{FEFCD814-59F3-418C-A3CF-298B0F4B4DFA}" type="presParOf" srcId="{83ACF5EB-CFB2-446A-AFE8-BDFC8DC4F917}" destId="{3F1A695C-0B48-4602-92F8-D924F160DF0B}" srcOrd="1" destOrd="0" presId="urn:microsoft.com/office/officeart/2005/8/layout/hierarchy1"/>
    <dgm:cxn modelId="{4A9DBE22-357B-4EBA-A91A-976D0B9EF459}" type="presParOf" srcId="{3F1A695C-0B48-4602-92F8-D924F160DF0B}" destId="{B2C23F86-3F8B-46B4-8C45-AB9A908431D6}" srcOrd="0" destOrd="0" presId="urn:microsoft.com/office/officeart/2005/8/layout/hierarchy1"/>
    <dgm:cxn modelId="{2F290188-7100-4482-841D-82A36D577826}" type="presParOf" srcId="{B2C23F86-3F8B-46B4-8C45-AB9A908431D6}" destId="{87608BE9-B9EC-43EF-B699-293FBAED2499}" srcOrd="0" destOrd="0" presId="urn:microsoft.com/office/officeart/2005/8/layout/hierarchy1"/>
    <dgm:cxn modelId="{EEF65C76-6BE0-4C34-8B6E-C664FC448CDF}" type="presParOf" srcId="{B2C23F86-3F8B-46B4-8C45-AB9A908431D6}" destId="{A6F3ED3B-ABFF-424A-BE13-AA3C99A658AE}" srcOrd="1" destOrd="0" presId="urn:microsoft.com/office/officeart/2005/8/layout/hierarchy1"/>
    <dgm:cxn modelId="{32F09182-B509-4D6F-BF25-1924590AEE3D}" type="presParOf" srcId="{3F1A695C-0B48-4602-92F8-D924F160DF0B}" destId="{BA5B3A75-D0B0-41FD-9D42-3A95D0DC57C4}" srcOrd="1" destOrd="0" presId="urn:microsoft.com/office/officeart/2005/8/layout/hierarchy1"/>
    <dgm:cxn modelId="{3C4F14FB-A23E-49A8-841D-CE98D5F53689}" type="presParOf" srcId="{83ACF5EB-CFB2-446A-AFE8-BDFC8DC4F917}" destId="{CBEF3D2B-F515-495D-8145-A3F23DD9C8E8}" srcOrd="2" destOrd="0" presId="urn:microsoft.com/office/officeart/2005/8/layout/hierarchy1"/>
    <dgm:cxn modelId="{226C6535-D4B9-4DC5-835E-782BA1F34FF4}" type="presParOf" srcId="{CBEF3D2B-F515-495D-8145-A3F23DD9C8E8}" destId="{C1BEB0D6-05E4-413F-A63D-EDE6CEA07563}" srcOrd="0" destOrd="0" presId="urn:microsoft.com/office/officeart/2005/8/layout/hierarchy1"/>
    <dgm:cxn modelId="{634A7D7E-4D46-4F95-AD3D-AC559B06797F}" type="presParOf" srcId="{C1BEB0D6-05E4-413F-A63D-EDE6CEA07563}" destId="{8ADBEFCB-1B19-41DE-A4C4-651259A80526}" srcOrd="0" destOrd="0" presId="urn:microsoft.com/office/officeart/2005/8/layout/hierarchy1"/>
    <dgm:cxn modelId="{8F24FB46-93B6-4AA1-A35F-4FF116D32376}" type="presParOf" srcId="{C1BEB0D6-05E4-413F-A63D-EDE6CEA07563}" destId="{96F98FF4-6016-4E7A-9405-F1B9A7E63C05}" srcOrd="1" destOrd="0" presId="urn:microsoft.com/office/officeart/2005/8/layout/hierarchy1"/>
    <dgm:cxn modelId="{7856A126-0BED-4EE8-BAA5-C569CCA8C77E}" type="presParOf" srcId="{CBEF3D2B-F515-495D-8145-A3F23DD9C8E8}" destId="{701C9B96-E4D4-42AF-B2E7-7A99DD6C53AD}" srcOrd="1" destOrd="0" presId="urn:microsoft.com/office/officeart/2005/8/layout/hierarchy1"/>
    <dgm:cxn modelId="{DFC2642B-32FA-41B5-88D9-DFE02CAE92F6}" type="presParOf" srcId="{83ACF5EB-CFB2-446A-AFE8-BDFC8DC4F917}" destId="{C62E8B2F-4E76-40F0-B440-B57791045AC9}" srcOrd="3" destOrd="0" presId="urn:microsoft.com/office/officeart/2005/8/layout/hierarchy1"/>
    <dgm:cxn modelId="{4779D74C-3BAE-454F-BFF5-67419F9CCEB9}" type="presParOf" srcId="{C62E8B2F-4E76-40F0-B440-B57791045AC9}" destId="{14CA63B7-D8B5-494A-B782-C364443F4AF9}" srcOrd="0" destOrd="0" presId="urn:microsoft.com/office/officeart/2005/8/layout/hierarchy1"/>
    <dgm:cxn modelId="{E25B262B-5D9F-4BDE-8372-372159660BF7}" type="presParOf" srcId="{14CA63B7-D8B5-494A-B782-C364443F4AF9}" destId="{D6EAE3D3-DADB-4FA7-9A35-3CF78AABFC7C}" srcOrd="0" destOrd="0" presId="urn:microsoft.com/office/officeart/2005/8/layout/hierarchy1"/>
    <dgm:cxn modelId="{9E0A800C-50AE-46FB-BBC4-6A45AD36BA91}" type="presParOf" srcId="{14CA63B7-D8B5-494A-B782-C364443F4AF9}" destId="{6F16BF6D-B665-40A9-8279-F9D1EE6DEF06}" srcOrd="1" destOrd="0" presId="urn:microsoft.com/office/officeart/2005/8/layout/hierarchy1"/>
    <dgm:cxn modelId="{0D871975-BDD6-482C-BC46-664E6601501D}" type="presParOf" srcId="{C62E8B2F-4E76-40F0-B440-B57791045AC9}" destId="{A7848698-D9E4-40DD-A54B-BD950311623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633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554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3467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390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167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695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911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2054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42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4/16/2021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651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4466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4/16/2021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280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349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380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039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945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772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4/16/2021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641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renizdravo.hr/zdravlje/mentalno_zdravlje/atrofija-mozga-znacenje-simptomi-dijagnoza-i-lijecenje" TargetMode="External"/><Relationship Id="rId3" Type="http://schemas.openxmlformats.org/officeDocument/2006/relationships/hyperlink" Target="https://hr.wikipedia.org/wiki/Vino" TargetMode="External"/><Relationship Id="rId7" Type="http://schemas.openxmlformats.org/officeDocument/2006/relationships/hyperlink" Target="https://www.slideshare.net/prometna/prometna-uilica-kako-alkohol-utjee-na-nae-zdravlje" TargetMode="External"/><Relationship Id="rId2" Type="http://schemas.openxmlformats.org/officeDocument/2006/relationships/hyperlink" Target="https://www.muzej-zelina.hr/hr/pozdrav-iz-sv-ivana-zeline/dragutin-strazimir-1821-1891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r.wikipedia.org/wiki/Etanol" TargetMode="External"/><Relationship Id="rId11" Type="http://schemas.openxmlformats.org/officeDocument/2006/relationships/hyperlink" Target="https://hr.wikipedia.org/wiki/Mre%C5%BEnica_(oko)" TargetMode="External"/><Relationship Id="rId5" Type="http://schemas.openxmlformats.org/officeDocument/2006/relationships/hyperlink" Target="https://masaza-gbb.com/koliko-mi-alkohol-steti-i-kako-smanjit-negativne-posljedice/" TargetMode="External"/><Relationship Id="rId10" Type="http://schemas.openxmlformats.org/officeDocument/2006/relationships/hyperlink" Target="https://hr.iliveok.com/health/prvi-znakovi-trovanja-metanolom_129027i15958.html" TargetMode="External"/><Relationship Id="rId4" Type="http://schemas.openxmlformats.org/officeDocument/2006/relationships/hyperlink" Target="https://havanaparisien.wixsite.com/welcome/alkoholna-pia" TargetMode="External"/><Relationship Id="rId9" Type="http://schemas.openxmlformats.org/officeDocument/2006/relationships/hyperlink" Target="http://www.alfaportal.hr/phocadownload/osnovna_skola/8_razred/kemija/galerija_slika/17.%20Alkoholi%20-%20metanol,%20etanol%20i%20njihovo%20djelovanje/slides/17.1%20model%20molekule%20metanola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4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F2EBF69-0F7E-4B0B-9D07-EB0EE1478D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651247"/>
            <a:ext cx="7002018" cy="1735417"/>
          </a:xfrm>
        </p:spPr>
        <p:txBody>
          <a:bodyPr/>
          <a:lstStyle/>
          <a:p>
            <a:r>
              <a:rPr lang="hr-HR" sz="3800" dirty="0"/>
              <a:t>DJELOVANJE ALKOHOLA NA ZDRAVLJE ČOVJEKA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D7BF3CFB-1E11-46EB-A41C-C6461BF20B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875806"/>
            <a:ext cx="6815669" cy="893621"/>
          </a:xfrm>
        </p:spPr>
        <p:txBody>
          <a:bodyPr>
            <a:normAutofit fontScale="62500" lnSpcReduction="20000"/>
          </a:bodyPr>
          <a:lstStyle/>
          <a:p>
            <a:r>
              <a:rPr lang="hr-HR" sz="4000" dirty="0"/>
              <a:t>Dora Filipović, </a:t>
            </a:r>
            <a:r>
              <a:rPr lang="hr-HR" sz="4000" dirty="0" smtClean="0"/>
              <a:t>2.OG</a:t>
            </a:r>
          </a:p>
          <a:p>
            <a:r>
              <a:rPr lang="hr-HR" sz="39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Srednja škola Dragutina Stražimira</a:t>
            </a:r>
            <a:endParaRPr lang="hr-HR" sz="1700" dirty="0"/>
          </a:p>
        </p:txBody>
      </p:sp>
    </p:spTree>
    <p:extLst>
      <p:ext uri="{BB962C8B-B14F-4D97-AF65-F5344CB8AC3E}">
        <p14:creationId xmlns:p14="http://schemas.microsoft.com/office/powerpoint/2010/main" val="2931303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996E0985-C001-431E-9D23-D463EF431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hr-HR" dirty="0"/>
              <a:t>METANOL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AAD64E49-018D-45EB-97D6-8ADAC788D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6256866" cy="3318936"/>
          </a:xfrm>
        </p:spPr>
        <p:txBody>
          <a:bodyPr>
            <a:normAutofit fontScale="32500" lnSpcReduction="20000"/>
          </a:bodyPr>
          <a:lstStyle/>
          <a:p>
            <a:r>
              <a:rPr lang="hr-HR" sz="6500" b="0" i="0" dirty="0">
                <a:solidFill>
                  <a:schemeClr val="tx1"/>
                </a:solidFill>
                <a:effectLst/>
              </a:rPr>
              <a:t>najjednostavniji </a:t>
            </a:r>
            <a:r>
              <a:rPr lang="hr-HR" sz="6500" dirty="0">
                <a:solidFill>
                  <a:schemeClr val="tx1"/>
                </a:solidFill>
              </a:rPr>
              <a:t>alkohol</a:t>
            </a:r>
          </a:p>
          <a:p>
            <a:r>
              <a:rPr lang="hr-HR" sz="6500" b="0" i="0" dirty="0">
                <a:solidFill>
                  <a:schemeClr val="tx1"/>
                </a:solidFill>
                <a:effectLst/>
              </a:rPr>
              <a:t>bezbojna, zapaljiva i dosta hlapljiva tekućina, neugodna mirisa</a:t>
            </a:r>
          </a:p>
          <a:p>
            <a:r>
              <a:rPr lang="hr-HR" sz="6500" dirty="0">
                <a:solidFill>
                  <a:schemeClr val="tx1"/>
                </a:solidFill>
              </a:rPr>
              <a:t>miješa se s vodom</a:t>
            </a:r>
          </a:p>
          <a:p>
            <a:r>
              <a:rPr lang="hr-HR" sz="6500" b="0" i="0" dirty="0">
                <a:solidFill>
                  <a:schemeClr val="tx1"/>
                </a:solidFill>
                <a:effectLst/>
              </a:rPr>
              <a:t>vrlo otrovan</a:t>
            </a:r>
          </a:p>
          <a:p>
            <a:r>
              <a:rPr lang="hr-HR" sz="6500" i="0" dirty="0">
                <a:solidFill>
                  <a:schemeClr val="tx1"/>
                </a:solidFill>
                <a:effectLst/>
              </a:rPr>
              <a:t>dobivanja metanola putem destilacije drveta ili sintetski proces</a:t>
            </a:r>
          </a:p>
          <a:p>
            <a:r>
              <a:rPr lang="fi-FI" sz="6500" b="0" i="0" dirty="0">
                <a:solidFill>
                  <a:schemeClr val="tx1"/>
                </a:solidFill>
                <a:effectLst/>
              </a:rPr>
              <a:t>ne koristi</a:t>
            </a:r>
            <a:r>
              <a:rPr lang="hr-HR" sz="6500" b="0" i="0" dirty="0">
                <a:solidFill>
                  <a:schemeClr val="tx1"/>
                </a:solidFill>
                <a:effectLst/>
              </a:rPr>
              <a:t> se</a:t>
            </a:r>
            <a:r>
              <a:rPr lang="fi-FI" sz="6500" b="0" i="0" dirty="0">
                <a:solidFill>
                  <a:schemeClr val="tx1"/>
                </a:solidFill>
                <a:effectLst/>
              </a:rPr>
              <a:t> kao sastojak alkoholnih pića</a:t>
            </a:r>
            <a:endParaRPr lang="hr-HR" sz="6500" b="0" i="0" dirty="0">
              <a:solidFill>
                <a:schemeClr val="tx1"/>
              </a:solidFill>
              <a:effectLst/>
            </a:endParaRPr>
          </a:p>
          <a:p>
            <a:r>
              <a:rPr lang="hr-HR" sz="6500" b="0" i="0" dirty="0">
                <a:solidFill>
                  <a:schemeClr val="tx1"/>
                </a:solidFill>
                <a:effectLst/>
              </a:rPr>
              <a:t>velike količine rabe se za proizvodnju </a:t>
            </a:r>
            <a:r>
              <a:rPr lang="hr-HR" sz="6500" dirty="0">
                <a:solidFill>
                  <a:schemeClr val="tx1"/>
                </a:solidFill>
              </a:rPr>
              <a:t>antifriza</a:t>
            </a:r>
          </a:p>
          <a:p>
            <a:endParaRPr lang="hr-HR" dirty="0"/>
          </a:p>
        </p:txBody>
      </p:sp>
      <p:pic>
        <p:nvPicPr>
          <p:cNvPr id="5122" name="Picture 2">
            <a:extLst>
              <a:ext uri="{FF2B5EF4-FFF2-40B4-BE49-F238E27FC236}">
                <a16:creationId xmlns="" xmlns:a16="http://schemas.microsoft.com/office/drawing/2014/main" id="{80DB08D3-7014-41C4-A280-3972EE5945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8" r="-1" b="-1"/>
          <a:stretch/>
        </p:blipFill>
        <p:spPr bwMode="auto">
          <a:xfrm>
            <a:off x="8085026" y="2701180"/>
            <a:ext cx="2739728" cy="2852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795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F3C77F6F-52B7-42B5-A1B8-728F7D33C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hr-HR" dirty="0"/>
              <a:t>Metanol-ljudsko tijelo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AB70CEEA-F240-4309-9C60-D5E7D412C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6256866" cy="3318936"/>
          </a:xfrm>
        </p:spPr>
        <p:txBody>
          <a:bodyPr>
            <a:normAutofit lnSpcReduction="10000"/>
          </a:bodyPr>
          <a:lstStyle/>
          <a:p>
            <a:r>
              <a:rPr lang="hr-HR" dirty="0"/>
              <a:t>m</a:t>
            </a:r>
            <a:r>
              <a:rPr lang="hr-HR" b="0" i="0" dirty="0" smtClean="0">
                <a:effectLst/>
              </a:rPr>
              <a:t>etilni </a:t>
            </a:r>
            <a:r>
              <a:rPr lang="hr-HR" b="0" i="0" dirty="0">
                <a:effectLst/>
              </a:rPr>
              <a:t>alkohol=otrov</a:t>
            </a:r>
          </a:p>
          <a:p>
            <a:r>
              <a:rPr lang="hr-HR" dirty="0"/>
              <a:t>p</a:t>
            </a:r>
            <a:r>
              <a:rPr lang="hr-HR" b="0" i="0" dirty="0" smtClean="0">
                <a:effectLst/>
              </a:rPr>
              <a:t>oremećaj </a:t>
            </a:r>
            <a:r>
              <a:rPr lang="hr-HR" b="0" i="0" dirty="0">
                <a:effectLst/>
              </a:rPr>
              <a:t>rada srca,  središnjeg živčanog sustava</a:t>
            </a:r>
          </a:p>
          <a:p>
            <a:r>
              <a:rPr lang="hr-HR" b="0" i="0" dirty="0" smtClean="0">
                <a:effectLst/>
              </a:rPr>
              <a:t>posljedice </a:t>
            </a:r>
            <a:r>
              <a:rPr lang="hr-HR" b="0" i="0" dirty="0">
                <a:effectLst/>
              </a:rPr>
              <a:t>kroničnog otrovanja: </a:t>
            </a:r>
            <a:r>
              <a:rPr lang="hr-HR" dirty="0"/>
              <a:t>ciroza jetre</a:t>
            </a:r>
            <a:r>
              <a:rPr lang="hr-HR" b="0" i="0" dirty="0">
                <a:effectLst/>
              </a:rPr>
              <a:t>, smanjenje vida, pa čak i sljepoća</a:t>
            </a:r>
          </a:p>
          <a:p>
            <a:r>
              <a:rPr lang="hr-HR" b="0" i="0" dirty="0">
                <a:effectLst/>
              </a:rPr>
              <a:t>kod akutnog otrovanja može nastupiti i smrt zbog paralize centra za disanje</a:t>
            </a:r>
          </a:p>
          <a:p>
            <a:r>
              <a:rPr lang="hr-HR" dirty="0"/>
              <a:t>25 ml i više uzrokuje smrt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6146" name="Picture 2" descr="Kako se zove veza c2h5oh. Molarna masa etilnog alkohola. Kako razlikovati  etilni alkohol">
            <a:extLst>
              <a:ext uri="{FF2B5EF4-FFF2-40B4-BE49-F238E27FC236}">
                <a16:creationId xmlns="" xmlns:a16="http://schemas.microsoft.com/office/drawing/2014/main" id="{A6341E4B-A1F7-4849-AA5E-C11E096A8A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50" r="4425" b="-3"/>
          <a:stretch/>
        </p:blipFill>
        <p:spPr bwMode="auto">
          <a:xfrm>
            <a:off x="8085026" y="2701180"/>
            <a:ext cx="2739728" cy="2852640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512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4B4F92D1-493C-42F7-A2EE-65C4F994E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7775" y="2755675"/>
            <a:ext cx="6304493" cy="2916777"/>
          </a:xfrm>
        </p:spPr>
        <p:txBody>
          <a:bodyPr>
            <a:normAutofit/>
          </a:bodyPr>
          <a:lstStyle/>
          <a:p>
            <a:r>
              <a:rPr lang="hr-HR" b="0" i="0" dirty="0">
                <a:effectLst/>
              </a:rPr>
              <a:t>metanol štetno utječe na mrežnicu oka</a:t>
            </a:r>
          </a:p>
          <a:p>
            <a:r>
              <a:rPr lang="hr-HR" dirty="0"/>
              <a:t>m</a:t>
            </a:r>
            <a:r>
              <a:rPr lang="hr-HR" b="0" i="0" dirty="0">
                <a:effectLst/>
              </a:rPr>
              <a:t>ože ući u tijelo kada se proguta, u kontaktu s kožom, sluznicama</a:t>
            </a:r>
          </a:p>
          <a:p>
            <a:r>
              <a:rPr lang="hr-HR" dirty="0"/>
              <a:t>d</a:t>
            </a:r>
            <a:r>
              <a:rPr lang="hr-HR" b="0" i="0" dirty="0" smtClean="0">
                <a:effectLst/>
              </a:rPr>
              <a:t>istrofija </a:t>
            </a:r>
            <a:r>
              <a:rPr lang="hr-HR" b="0" i="0" dirty="0">
                <a:effectLst/>
              </a:rPr>
              <a:t>optičkog živca </a:t>
            </a:r>
          </a:p>
        </p:txBody>
      </p:sp>
      <p:pic>
        <p:nvPicPr>
          <p:cNvPr id="10242" name="Picture 2" descr="Хередитарна оптична невропатия (атрофия) на Лебер | CredoWeb">
            <a:extLst>
              <a:ext uri="{FF2B5EF4-FFF2-40B4-BE49-F238E27FC236}">
                <a16:creationId xmlns="" xmlns:a16="http://schemas.microsoft.com/office/drawing/2014/main" id="{21558A3A-680F-4C97-8B15-64014A91B4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3" r="19097" b="-3"/>
          <a:stretch/>
        </p:blipFill>
        <p:spPr bwMode="auto">
          <a:xfrm>
            <a:off x="8085026" y="2874310"/>
            <a:ext cx="2573449" cy="2679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441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976745"/>
            <a:ext cx="10103426" cy="489912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r-HR" dirty="0" smtClean="0">
                <a:hlinkClick r:id="rId2"/>
              </a:rPr>
              <a:t>Izvori fotografija:</a:t>
            </a:r>
          </a:p>
          <a:p>
            <a:r>
              <a:rPr lang="hr-HR" dirty="0" smtClean="0">
                <a:hlinkClick r:id="rId2"/>
              </a:rPr>
              <a:t>https</a:t>
            </a:r>
            <a:r>
              <a:rPr lang="hr-HR" dirty="0">
                <a:hlinkClick r:id="rId2"/>
              </a:rPr>
              <a:t>://www.muzej-zelina.hr/hr/pozdrav-iz-sv-ivana-zeline/dragutin-strazimir-1821-1891</a:t>
            </a:r>
            <a:r>
              <a:rPr lang="hr-HR" dirty="0" smtClean="0">
                <a:hlinkClick r:id="rId2"/>
              </a:rPr>
              <a:t>/</a:t>
            </a:r>
            <a:r>
              <a:rPr lang="hr-HR" dirty="0" smtClean="0"/>
              <a:t>  (slajd 3)</a:t>
            </a:r>
          </a:p>
          <a:p>
            <a:r>
              <a:rPr lang="hr-HR" dirty="0">
                <a:hlinkClick r:id="rId2"/>
              </a:rPr>
              <a:t>https://www.muzej-zelina.hr/hr/pozdrav-iz-sv-ivana-zeline/dragutin-strazimir-1821-1891</a:t>
            </a:r>
            <a:r>
              <a:rPr lang="hr-HR" dirty="0" smtClean="0">
                <a:hlinkClick r:id="rId2"/>
              </a:rPr>
              <a:t>/</a:t>
            </a:r>
            <a:r>
              <a:rPr lang="hr-HR" dirty="0" smtClean="0"/>
              <a:t> (slajd 4</a:t>
            </a:r>
            <a:r>
              <a:rPr lang="hr-HR" dirty="0" smtClean="0"/>
              <a:t>)</a:t>
            </a:r>
          </a:p>
          <a:p>
            <a:r>
              <a:rPr lang="hr-HR" dirty="0">
                <a:hlinkClick r:id="rId3"/>
              </a:rPr>
              <a:t>https://</a:t>
            </a:r>
            <a:r>
              <a:rPr lang="hr-HR" dirty="0" smtClean="0">
                <a:hlinkClick r:id="rId3"/>
              </a:rPr>
              <a:t>hr.wikipedia.org/wiki/Vino</a:t>
            </a:r>
            <a:r>
              <a:rPr lang="hr-HR" dirty="0" smtClean="0"/>
              <a:t>  (</a:t>
            </a:r>
            <a:r>
              <a:rPr lang="hr-HR" dirty="0"/>
              <a:t>slajd 5)</a:t>
            </a:r>
          </a:p>
          <a:p>
            <a:r>
              <a:rPr lang="hr-HR" dirty="0">
                <a:hlinkClick r:id="rId4"/>
              </a:rPr>
              <a:t>https://</a:t>
            </a:r>
            <a:r>
              <a:rPr lang="hr-HR" dirty="0" smtClean="0">
                <a:hlinkClick r:id="rId4"/>
              </a:rPr>
              <a:t>havanaparisien.wixsite.com/welcome/alkoholna-pia</a:t>
            </a:r>
            <a:r>
              <a:rPr lang="hr-HR" dirty="0" smtClean="0"/>
              <a:t> (</a:t>
            </a:r>
            <a:r>
              <a:rPr lang="hr-HR" dirty="0"/>
              <a:t>slajd 5</a:t>
            </a:r>
            <a:r>
              <a:rPr lang="hr-HR" dirty="0" smtClean="0"/>
              <a:t>)</a:t>
            </a:r>
            <a:endParaRPr lang="hr-HR" dirty="0"/>
          </a:p>
          <a:p>
            <a:r>
              <a:rPr lang="hr-HR" dirty="0">
                <a:hlinkClick r:id="rId5"/>
              </a:rPr>
              <a:t>https://masaza-gbb.com/koliko-mi-alkohol-steti-i-kako-smanjit-negativne-posljedice</a:t>
            </a:r>
            <a:r>
              <a:rPr lang="hr-HR" dirty="0" smtClean="0">
                <a:hlinkClick r:id="rId5"/>
              </a:rPr>
              <a:t>/</a:t>
            </a:r>
            <a:r>
              <a:rPr lang="hr-HR" dirty="0" smtClean="0"/>
              <a:t> (</a:t>
            </a:r>
            <a:r>
              <a:rPr lang="hr-HR" dirty="0"/>
              <a:t>slajd 5</a:t>
            </a:r>
            <a:r>
              <a:rPr lang="hr-HR" dirty="0" smtClean="0"/>
              <a:t>)</a:t>
            </a:r>
          </a:p>
          <a:p>
            <a:r>
              <a:rPr lang="hr-HR" dirty="0">
                <a:hlinkClick r:id="rId6"/>
              </a:rPr>
              <a:t>https://</a:t>
            </a:r>
            <a:r>
              <a:rPr lang="hr-HR" dirty="0" smtClean="0">
                <a:hlinkClick r:id="rId6"/>
              </a:rPr>
              <a:t>hr.wikipedia.org/wiki/Etanol</a:t>
            </a:r>
            <a:r>
              <a:rPr lang="hr-HR" dirty="0" smtClean="0"/>
              <a:t> (slajd 6)</a:t>
            </a:r>
          </a:p>
          <a:p>
            <a:r>
              <a:rPr lang="hr-HR" dirty="0">
                <a:hlinkClick r:id="rId7"/>
              </a:rPr>
              <a:t>https://</a:t>
            </a:r>
            <a:r>
              <a:rPr lang="hr-HR" dirty="0" smtClean="0">
                <a:hlinkClick r:id="rId7"/>
              </a:rPr>
              <a:t>www.slideshare.net/prometna/prometna-uilica-kako-alkohol-utjee-na-nae-zdravlje</a:t>
            </a:r>
            <a:r>
              <a:rPr lang="hr-HR" dirty="0" smtClean="0"/>
              <a:t> (slajd 8)</a:t>
            </a:r>
          </a:p>
          <a:p>
            <a:r>
              <a:rPr lang="hr-HR" dirty="0">
                <a:hlinkClick r:id="rId8"/>
              </a:rPr>
              <a:t>https://</a:t>
            </a:r>
            <a:r>
              <a:rPr lang="hr-HR" dirty="0" smtClean="0">
                <a:hlinkClick r:id="rId8"/>
              </a:rPr>
              <a:t>www.krenizdravo.hr/zdravlje/mentalno_zdravlje/atrofija-mozga-znacenje-simptomi-dijagnoza-i-lijecenje</a:t>
            </a:r>
            <a:r>
              <a:rPr lang="hr-HR" dirty="0" smtClean="0"/>
              <a:t> (slajd 8)</a:t>
            </a:r>
          </a:p>
          <a:p>
            <a:r>
              <a:rPr lang="hr-HR" dirty="0">
                <a:hlinkClick r:id="rId9"/>
              </a:rPr>
              <a:t>http://www.alfaportal.hr/phocadownload/osnovna_skola/8_razred/kemija/galerija_slika/17.%20Alkoholi%20-%20metanol,%20etanol%20i%20njihovo%20djelovanje/slides/17.1%20model%20molekule%20metanola.html</a:t>
            </a:r>
            <a:r>
              <a:rPr lang="hr-HR" dirty="0"/>
              <a:t> (slajd 10)</a:t>
            </a:r>
          </a:p>
          <a:p>
            <a:r>
              <a:rPr lang="hr-HR" dirty="0" smtClean="0">
                <a:hlinkClick r:id="rId10"/>
              </a:rPr>
              <a:t>https</a:t>
            </a:r>
            <a:r>
              <a:rPr lang="hr-HR" dirty="0">
                <a:hlinkClick r:id="rId10"/>
              </a:rPr>
              <a:t>://</a:t>
            </a:r>
            <a:r>
              <a:rPr lang="hr-HR" dirty="0" smtClean="0">
                <a:hlinkClick r:id="rId10"/>
              </a:rPr>
              <a:t>hr.iliveok.com/health/prvi-znakovi-trovanja-metanolom_129027i15958.html</a:t>
            </a:r>
            <a:r>
              <a:rPr lang="hr-HR" dirty="0" smtClean="0"/>
              <a:t> (slajd 11)</a:t>
            </a:r>
          </a:p>
          <a:p>
            <a:r>
              <a:rPr lang="hr-HR" dirty="0">
                <a:hlinkClick r:id="rId11"/>
              </a:rPr>
              <a:t>https://hr.wikipedia.org/wiki/Mre%C5%BEnica_(oko</a:t>
            </a:r>
            <a:r>
              <a:rPr lang="hr-HR" dirty="0" smtClean="0">
                <a:hlinkClick r:id="rId11"/>
              </a:rPr>
              <a:t>)</a:t>
            </a:r>
            <a:r>
              <a:rPr lang="hr-HR" dirty="0" smtClean="0"/>
              <a:t> (slajd 12)</a:t>
            </a:r>
            <a:endParaRPr lang="hr-HR" dirty="0"/>
          </a:p>
          <a:p>
            <a:endParaRPr lang="hr-HR" dirty="0"/>
          </a:p>
          <a:p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2798285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="" xmlns:a16="http://schemas.microsoft.com/office/drawing/2014/main" id="{70F82E3E-E291-4077-9561-D03BD8817A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74" name="Picture 73">
              <a:extLst>
                <a:ext uri="{FF2B5EF4-FFF2-40B4-BE49-F238E27FC236}">
                  <a16:creationId xmlns="" xmlns:a16="http://schemas.microsoft.com/office/drawing/2014/main" id="{064A9319-91FB-4B4F-815A-A046C6378C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5" name="Rectangle 74">
              <a:extLst>
                <a:ext uri="{FF2B5EF4-FFF2-40B4-BE49-F238E27FC236}">
                  <a16:creationId xmlns="" xmlns:a16="http://schemas.microsoft.com/office/drawing/2014/main" id="{1365E65E-138F-4485-AA9E-188DF346CF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6" name="Picture 75">
              <a:extLst>
                <a:ext uri="{FF2B5EF4-FFF2-40B4-BE49-F238E27FC236}">
                  <a16:creationId xmlns="" xmlns:a16="http://schemas.microsoft.com/office/drawing/2014/main" id="{82DE2924-A79E-4612-8899-0413800032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="" xmlns:a16="http://schemas.microsoft.com/office/drawing/2014/main" id="{594B8494-882E-4FE9-BFAD-2651558746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cxnSp>
        <p:nvCxnSpPr>
          <p:cNvPr id="79" name="Straight Connector 78">
            <a:extLst>
              <a:ext uri="{FF2B5EF4-FFF2-40B4-BE49-F238E27FC236}">
                <a16:creationId xmlns="" xmlns:a16="http://schemas.microsoft.com/office/drawing/2014/main" id="{9A5BFCFB-CCDF-43A8-888F-E16CF73D2F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1" name="Group 80">
            <a:extLst>
              <a:ext uri="{FF2B5EF4-FFF2-40B4-BE49-F238E27FC236}">
                <a16:creationId xmlns="" xmlns:a16="http://schemas.microsoft.com/office/drawing/2014/main" id="{F0A94C21-1E55-4619-A9CE-5AD790B1D2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82" name="Rectangle 81">
              <a:extLst>
                <a:ext uri="{FF2B5EF4-FFF2-40B4-BE49-F238E27FC236}">
                  <a16:creationId xmlns="" xmlns:a16="http://schemas.microsoft.com/office/drawing/2014/main" id="{17C1C9BD-5FBD-4A9B-B729-94EC6D570E5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3" name="Group 82">
              <a:extLst>
                <a:ext uri="{FF2B5EF4-FFF2-40B4-BE49-F238E27FC236}">
                  <a16:creationId xmlns="" xmlns:a16="http://schemas.microsoft.com/office/drawing/2014/main" id="{05946102-E1FE-4C01-901E-3F4CDEB9CD0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84" name="Picture 83">
                <a:extLst>
                  <a:ext uri="{FF2B5EF4-FFF2-40B4-BE49-F238E27FC236}">
                    <a16:creationId xmlns="" xmlns:a16="http://schemas.microsoft.com/office/drawing/2014/main" id="{00706ECC-7AAA-4578-B98A-B610F29ADFF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85" name="Rectangle 84">
                <a:extLst>
                  <a:ext uri="{FF2B5EF4-FFF2-40B4-BE49-F238E27FC236}">
                    <a16:creationId xmlns="" xmlns:a16="http://schemas.microsoft.com/office/drawing/2014/main" id="{21D5F4AF-073F-49E0-80C0-68AD5298AE8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86" name="Picture 85">
                <a:extLst>
                  <a:ext uri="{FF2B5EF4-FFF2-40B4-BE49-F238E27FC236}">
                    <a16:creationId xmlns="" xmlns:a16="http://schemas.microsoft.com/office/drawing/2014/main" id="{AF65A57B-158D-4B87-9A63-BC948D79174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87" name="Picture 86">
                <a:extLst>
                  <a:ext uri="{FF2B5EF4-FFF2-40B4-BE49-F238E27FC236}">
                    <a16:creationId xmlns="" xmlns:a16="http://schemas.microsoft.com/office/drawing/2014/main" id="{F4DAF11F-E105-4DA0-A60A-CB80788B4D6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10AE4AFC-1E7F-4335-8EC7-1EB934A39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619" y="3760257"/>
            <a:ext cx="9989677" cy="141863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HVALA NA PAŽNJI!!!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="" xmlns:a16="http://schemas.microsoft.com/office/drawing/2014/main" id="{9B1CD154-9334-4B9D-A09B-3DC06DBF19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472202" y="1092200"/>
            <a:ext cx="7240536" cy="2417572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0" name="Picture 4" descr="Ministarstvo unutarnjih poslova Republike Hrvatske - Vozio s preko 3 promila">
            <a:extLst>
              <a:ext uri="{FF2B5EF4-FFF2-40B4-BE49-F238E27FC236}">
                <a16:creationId xmlns="" xmlns:a16="http://schemas.microsoft.com/office/drawing/2014/main" id="{26FA4866-4EEA-4654-A8BF-486313A5C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9800" y="1368553"/>
            <a:ext cx="2428561" cy="18191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cxnSp>
        <p:nvCxnSpPr>
          <p:cNvPr id="91" name="Straight Connector 90">
            <a:extLst>
              <a:ext uri="{FF2B5EF4-FFF2-40B4-BE49-F238E27FC236}">
                <a16:creationId xmlns="" xmlns:a16="http://schemas.microsoft.com/office/drawing/2014/main" id="{5B910CC1-7811-4162-9B0D-34002409EB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298448" y="5262441"/>
            <a:ext cx="96037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964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0E35E287-D2BC-4EF7-AB1B-D218BD240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Srednja škola Dragutina </a:t>
            </a:r>
            <a:r>
              <a:rPr lang="hr-HR" dirty="0" err="1"/>
              <a:t>Stražimira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D5757365-5514-4406-99ED-A175E3E3F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Dobila je naziv po Dragutinu Stražimiru jer je bio značajna osoba u Svetom Ivanu Zelini, a i u okolici</a:t>
            </a:r>
          </a:p>
          <a:p>
            <a:r>
              <a:rPr lang="hr-HR" dirty="0" smtClean="0"/>
              <a:t>Preuzeo </a:t>
            </a:r>
            <a:r>
              <a:rPr lang="hr-HR" dirty="0"/>
              <a:t>je župu Svetog Nikole u Donjoj Zelini i postao župnik</a:t>
            </a:r>
          </a:p>
          <a:p>
            <a:r>
              <a:rPr lang="hr-HR" dirty="0"/>
              <a:t>Osnovao pučku školu</a:t>
            </a:r>
          </a:p>
          <a:p>
            <a:r>
              <a:rPr lang="hr-HR" dirty="0"/>
              <a:t>Bio je prvi domaći priznati stručnjak za vinogradarstvo </a:t>
            </a: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80734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7F147BA3-4FE1-47C7-BD8E-DCD3F2693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0897" y="1096432"/>
            <a:ext cx="9601196" cy="1303867"/>
          </a:xfrm>
        </p:spPr>
        <p:txBody>
          <a:bodyPr>
            <a:normAutofit/>
          </a:bodyPr>
          <a:lstStyle/>
          <a:p>
            <a:r>
              <a:rPr lang="hr-HR" sz="4000" dirty="0"/>
              <a:t>Dragutin </a:t>
            </a:r>
            <a:r>
              <a:rPr lang="hr-HR" sz="4000" dirty="0" err="1"/>
              <a:t>Stražimir</a:t>
            </a:r>
            <a:endParaRPr lang="hr-HR" sz="40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D90C4965-CE54-4FE7-97DB-FD638D9AB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1033" y="2473037"/>
            <a:ext cx="10520524" cy="38695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hr-HR" sz="2900" dirty="0">
                <a:latin typeface="+mj-lt"/>
              </a:rPr>
              <a:t>R</a:t>
            </a:r>
            <a:r>
              <a:rPr lang="hr-HR" sz="2900" i="0" dirty="0" smtClean="0">
                <a:effectLst/>
                <a:latin typeface="+mj-lt"/>
              </a:rPr>
              <a:t>ođen </a:t>
            </a:r>
            <a:r>
              <a:rPr lang="hr-HR" sz="2900" i="0" dirty="0">
                <a:effectLst/>
                <a:latin typeface="+mj-lt"/>
              </a:rPr>
              <a:t>27. rujna 1821.,Veliki Bukovac</a:t>
            </a:r>
          </a:p>
          <a:p>
            <a:pPr>
              <a:lnSpc>
                <a:spcPct val="90000"/>
              </a:lnSpc>
            </a:pPr>
            <a:r>
              <a:rPr lang="hr-HR" sz="2900" i="0" dirty="0" smtClean="0">
                <a:effectLst/>
                <a:latin typeface="+mj-lt"/>
              </a:rPr>
              <a:t>Preminuo </a:t>
            </a:r>
            <a:r>
              <a:rPr lang="hr-HR" sz="2900" i="0" dirty="0">
                <a:effectLst/>
                <a:latin typeface="+mj-lt"/>
              </a:rPr>
              <a:t>7.svibnja 1881., Prag</a:t>
            </a:r>
          </a:p>
          <a:p>
            <a:pPr>
              <a:lnSpc>
                <a:spcPct val="90000"/>
              </a:lnSpc>
            </a:pPr>
            <a:r>
              <a:rPr lang="hr-HR" sz="2900" dirty="0">
                <a:latin typeface="+mj-lt"/>
              </a:rPr>
              <a:t>Hrvatski svećenik, pisac i narodni prosvjetitelj</a:t>
            </a:r>
          </a:p>
          <a:p>
            <a:pPr>
              <a:lnSpc>
                <a:spcPct val="90000"/>
              </a:lnSpc>
            </a:pPr>
            <a:r>
              <a:rPr lang="hr-HR" sz="2900" i="0" dirty="0">
                <a:effectLst/>
                <a:latin typeface="+mj-lt"/>
              </a:rPr>
              <a:t>Vinogradar</a:t>
            </a:r>
          </a:p>
          <a:p>
            <a:r>
              <a:rPr lang="hr-HR" sz="2900" dirty="0"/>
              <a:t>Napisao knjigu </a:t>
            </a:r>
            <a:r>
              <a:rPr lang="hr-HR" sz="2900" i="1" dirty="0"/>
              <a:t>Vinogradar</a:t>
            </a:r>
            <a:r>
              <a:rPr lang="hr-HR" sz="2900" dirty="0"/>
              <a:t> (1870)</a:t>
            </a:r>
          </a:p>
          <a:p>
            <a:r>
              <a:rPr lang="hr-HR" sz="2900" dirty="0"/>
              <a:t>Kasnije njezino prošireno izdanje </a:t>
            </a:r>
            <a:r>
              <a:rPr lang="hr-HR" sz="2900" i="1" dirty="0"/>
              <a:t>Vinogradarstvo</a:t>
            </a:r>
            <a:r>
              <a:rPr lang="hr-HR" sz="2900" dirty="0"/>
              <a:t> (1876)</a:t>
            </a:r>
          </a:p>
          <a:p>
            <a:r>
              <a:rPr lang="hr-HR" sz="2900" dirty="0"/>
              <a:t>Napisao opise autohtonih i uvezenih sorti vinove loze i upute za uvođenje novih postupaka u uzgoju i proizvodnji grožđa i njegovoj preradbi u </a:t>
            </a:r>
            <a:r>
              <a:rPr lang="hr-HR" sz="2900" dirty="0" smtClean="0"/>
              <a:t>vino</a:t>
            </a:r>
          </a:p>
          <a:p>
            <a:r>
              <a:rPr lang="hr-HR" sz="2900" dirty="0" smtClean="0"/>
              <a:t>Radio </a:t>
            </a:r>
            <a:r>
              <a:rPr lang="hr-HR" sz="2900" dirty="0"/>
              <a:t>na </a:t>
            </a:r>
            <a:r>
              <a:rPr lang="hr-HR" sz="2900" dirty="0" smtClean="0"/>
              <a:t>iskorjenjivanju </a:t>
            </a:r>
            <a:r>
              <a:rPr lang="hr-HR" sz="2900" dirty="0"/>
              <a:t>tzv. tuduma​ (skupini sorata), za koje je poznato </a:t>
            </a:r>
            <a:r>
              <a:rPr lang="en-US" sz="2900" dirty="0" smtClean="0"/>
              <a:t>​</a:t>
            </a:r>
            <a:r>
              <a:rPr lang="hr-HR" sz="2900" dirty="0" smtClean="0"/>
              <a:t>kako </a:t>
            </a:r>
            <a:r>
              <a:rPr lang="hr-HR" sz="2900" dirty="0"/>
              <a:t>vrlo često stvaraju metilni alkohol prilikom proizvodnje vina, a</a:t>
            </a:r>
            <a:r>
              <a:rPr lang="en-US" sz="2900" dirty="0"/>
              <a:t>​</a:t>
            </a:r>
            <a:r>
              <a:rPr lang="hr-HR" sz="2900" dirty="0"/>
              <a:t> poznato je kako metilni alkohol</a:t>
            </a:r>
            <a:r>
              <a:rPr lang="en-US" sz="2900" dirty="0"/>
              <a:t>​</a:t>
            </a:r>
            <a:r>
              <a:rPr lang="hr-HR" sz="2900" dirty="0"/>
              <a:t> </a:t>
            </a:r>
            <a:r>
              <a:rPr lang="hr-HR" sz="2900" dirty="0" smtClean="0"/>
              <a:t>štetno djeluje </a:t>
            </a:r>
            <a:r>
              <a:rPr lang="hr-HR" sz="2900" dirty="0"/>
              <a:t>na živčani </a:t>
            </a:r>
            <a:r>
              <a:rPr lang="hr-HR" sz="2900" dirty="0" smtClean="0"/>
              <a:t>sustav</a:t>
            </a:r>
            <a:endParaRPr lang="hr-HR" dirty="0"/>
          </a:p>
          <a:p>
            <a:pPr>
              <a:lnSpc>
                <a:spcPct val="90000"/>
              </a:lnSpc>
            </a:pPr>
            <a:endParaRPr lang="hr-HR" i="0" dirty="0">
              <a:effectLst/>
              <a:latin typeface="+mj-lt"/>
            </a:endParaRPr>
          </a:p>
          <a:p>
            <a:pPr>
              <a:lnSpc>
                <a:spcPct val="90000"/>
              </a:lnSpc>
            </a:pPr>
            <a:endParaRPr lang="hr-HR" i="0" dirty="0">
              <a:effectLst/>
              <a:latin typeface="+mj-lt"/>
            </a:endParaRPr>
          </a:p>
        </p:txBody>
      </p:sp>
      <p:pic>
        <p:nvPicPr>
          <p:cNvPr id="1026" name="Picture 2" descr="Dragutin Stražimir (1821.-1891.) - Pozdrav iz Sv. Ivana Zeline - Muzej  Sveti Ivan Zelina">
            <a:extLst>
              <a:ext uri="{FF2B5EF4-FFF2-40B4-BE49-F238E27FC236}">
                <a16:creationId xmlns="" xmlns:a16="http://schemas.microsoft.com/office/drawing/2014/main" id="{41BDA762-FA05-4239-A317-6E5AB4A167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" r="3" b="10693"/>
          <a:stretch/>
        </p:blipFill>
        <p:spPr bwMode="auto">
          <a:xfrm>
            <a:off x="8548369" y="752147"/>
            <a:ext cx="2963188" cy="3085309"/>
          </a:xfrm>
          <a:prstGeom prst="rect">
            <a:avLst/>
          </a:prstGeom>
          <a:noFill/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085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7836F249-C036-4BAA-86C8-87951369B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441" y="1178351"/>
            <a:ext cx="9649118" cy="985100"/>
          </a:xfrm>
        </p:spPr>
        <p:txBody>
          <a:bodyPr>
            <a:normAutofit/>
          </a:bodyPr>
          <a:lstStyle/>
          <a:p>
            <a:r>
              <a:rPr lang="hr-HR" sz="2700" i="1" dirty="0">
                <a:effectLst/>
                <a:latin typeface="+mj-lt"/>
              </a:rPr>
              <a:t>Vinogradarstvo</a:t>
            </a:r>
            <a:r>
              <a:rPr lang="hr-HR" sz="2700" dirty="0">
                <a:latin typeface="+mj-lt"/>
              </a:rPr>
              <a:t> (1876)                          </a:t>
            </a:r>
            <a:r>
              <a:rPr lang="hr-HR" sz="2700" dirty="0"/>
              <a:t> </a:t>
            </a:r>
            <a:r>
              <a:rPr lang="hr-HR" sz="2700" i="1" dirty="0">
                <a:effectLst/>
                <a:latin typeface="+mj-lt"/>
              </a:rPr>
              <a:t>Vinogradar</a:t>
            </a:r>
            <a:r>
              <a:rPr lang="hr-HR" sz="2700" dirty="0">
                <a:latin typeface="+mj-lt"/>
              </a:rPr>
              <a:t> (1870)</a:t>
            </a:r>
            <a:endParaRPr lang="hr-HR" sz="2700" dirty="0"/>
          </a:p>
        </p:txBody>
      </p:sp>
      <p:pic>
        <p:nvPicPr>
          <p:cNvPr id="3074" name="Picture 2" descr="Dragutin Stražimir (1821.-1891.) - Pozdrav iz Sv. Ivana Zeline - Muzej  Sveti Ivan Zelina">
            <a:extLst>
              <a:ext uri="{FF2B5EF4-FFF2-40B4-BE49-F238E27FC236}">
                <a16:creationId xmlns="" xmlns:a16="http://schemas.microsoft.com/office/drawing/2014/main" id="{FABFFED3-CCFB-48A1-9DE2-B83DCFFE4D1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4353" y="2560638"/>
            <a:ext cx="2086493" cy="3309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2" descr="Dragutin Stražimir - Vinogradar">
            <a:extLst>
              <a:ext uri="{FF2B5EF4-FFF2-40B4-BE49-F238E27FC236}">
                <a16:creationId xmlns="" xmlns:a16="http://schemas.microsoft.com/office/drawing/2014/main" id="{BB94395E-3EB4-48A3-89AD-ED597029E26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6220" y="2560638"/>
            <a:ext cx="2149060" cy="3309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89492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74" name="Group 76">
            <a:extLst>
              <a:ext uri="{FF2B5EF4-FFF2-40B4-BE49-F238E27FC236}">
                <a16:creationId xmlns="" xmlns:a16="http://schemas.microsoft.com/office/drawing/2014/main" id="{ADD5B559-11AD-485D-93DC-281E30A763C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78" name="Rectangle 77">
              <a:extLst>
                <a:ext uri="{FF2B5EF4-FFF2-40B4-BE49-F238E27FC236}">
                  <a16:creationId xmlns="" xmlns:a16="http://schemas.microsoft.com/office/drawing/2014/main" id="{783EF55F-5F7D-48A0-9198-7F5875463B7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275" name="Group 78">
              <a:extLst>
                <a:ext uri="{FF2B5EF4-FFF2-40B4-BE49-F238E27FC236}">
                  <a16:creationId xmlns="" xmlns:a16="http://schemas.microsoft.com/office/drawing/2014/main" id="{3AAB5996-08FE-45B9-9E65-816DB2DCFF6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80" name="Picture 79">
                <a:extLst>
                  <a:ext uri="{FF2B5EF4-FFF2-40B4-BE49-F238E27FC236}">
                    <a16:creationId xmlns="" xmlns:a16="http://schemas.microsoft.com/office/drawing/2014/main" id="{7FE74E21-F0C3-4B37-BDB6-9B98069F610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81" name="Rectangle 80">
                <a:extLst>
                  <a:ext uri="{FF2B5EF4-FFF2-40B4-BE49-F238E27FC236}">
                    <a16:creationId xmlns="" xmlns:a16="http://schemas.microsoft.com/office/drawing/2014/main" id="{071C0DF8-680D-4AA9-9864-DB280F35BA1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82" name="Picture 81">
                <a:extLst>
                  <a:ext uri="{FF2B5EF4-FFF2-40B4-BE49-F238E27FC236}">
                    <a16:creationId xmlns="" xmlns:a16="http://schemas.microsoft.com/office/drawing/2014/main" id="{3C25DD73-8AB4-4A0E-B1C4-2D7AB4A1E04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83" name="Picture 82">
                <a:extLst>
                  <a:ext uri="{FF2B5EF4-FFF2-40B4-BE49-F238E27FC236}">
                    <a16:creationId xmlns="" xmlns:a16="http://schemas.microsoft.com/office/drawing/2014/main" id="{2E228A4E-D4F0-4542-98E7-0052ED6A0F0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855CEE85-4D09-460C-95BF-D9BD95969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743" y="982132"/>
            <a:ext cx="6013559" cy="1303867"/>
          </a:xfrm>
        </p:spPr>
        <p:txBody>
          <a:bodyPr>
            <a:normAutofit/>
          </a:bodyPr>
          <a:lstStyle/>
          <a:p>
            <a:r>
              <a:rPr lang="hr-HR" dirty="0"/>
              <a:t>Sastav alkoholnih pića</a:t>
            </a:r>
          </a:p>
        </p:txBody>
      </p:sp>
      <p:cxnSp>
        <p:nvCxnSpPr>
          <p:cNvPr id="11276" name="Straight Connector 84">
            <a:extLst>
              <a:ext uri="{FF2B5EF4-FFF2-40B4-BE49-F238E27FC236}">
                <a16:creationId xmlns="" xmlns:a16="http://schemas.microsoft.com/office/drawing/2014/main" id="{4B037180-5A64-409B-B115-D90466D0CE2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483042" y="2400639"/>
            <a:ext cx="53949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9F9D33A3-508E-4D33-A253-E723787A4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7" y="2462533"/>
            <a:ext cx="6026275" cy="3318936"/>
          </a:xfrm>
        </p:spPr>
        <p:txBody>
          <a:bodyPr>
            <a:noAutofit/>
          </a:bodyPr>
          <a:lstStyle/>
          <a:p>
            <a:r>
              <a:rPr lang="hr-HR" sz="2000" i="0" dirty="0">
                <a:effectLst/>
              </a:rPr>
              <a:t>Alkoholno piće </a:t>
            </a:r>
            <a:r>
              <a:rPr lang="hr-HR" sz="2000" b="0" i="0" dirty="0">
                <a:effectLst/>
              </a:rPr>
              <a:t>je </a:t>
            </a:r>
            <a:r>
              <a:rPr lang="hr-HR" sz="2000" dirty="0"/>
              <a:t>piće</a:t>
            </a:r>
            <a:r>
              <a:rPr lang="hr-HR" sz="2000" b="0" i="0" dirty="0">
                <a:effectLst/>
              </a:rPr>
              <a:t> koje sadrži više od 2% </a:t>
            </a:r>
            <a:r>
              <a:rPr lang="hr-HR" sz="2000" dirty="0"/>
              <a:t>etanola</a:t>
            </a:r>
          </a:p>
          <a:p>
            <a:r>
              <a:rPr lang="hr-HR" sz="2000" b="0" i="0" dirty="0">
                <a:effectLst/>
              </a:rPr>
              <a:t>Pića koja ne sadrže etanol se nazivaju bezalkoholna pića</a:t>
            </a:r>
          </a:p>
          <a:p>
            <a:r>
              <a:rPr lang="hr-HR" sz="2000" b="0" i="0" dirty="0">
                <a:effectLst/>
              </a:rPr>
              <a:t> Primjeri alkoholnih pića su: </a:t>
            </a:r>
            <a:r>
              <a:rPr lang="hr-HR" sz="2000" dirty="0"/>
              <a:t>vino</a:t>
            </a:r>
            <a:r>
              <a:rPr lang="hr-HR" sz="2000" b="0" i="0" dirty="0">
                <a:effectLst/>
              </a:rPr>
              <a:t>, </a:t>
            </a:r>
            <a:r>
              <a:rPr lang="hr-HR" sz="2000" dirty="0"/>
              <a:t>pivo</a:t>
            </a:r>
            <a:r>
              <a:rPr lang="hr-HR" sz="2000" b="0" i="0" dirty="0">
                <a:effectLst/>
              </a:rPr>
              <a:t>, </a:t>
            </a:r>
            <a:r>
              <a:rPr lang="hr-HR" sz="2000" dirty="0"/>
              <a:t>rakija</a:t>
            </a:r>
            <a:r>
              <a:rPr lang="hr-HR" sz="2000" b="0" i="0" dirty="0">
                <a:effectLst/>
              </a:rPr>
              <a:t>, </a:t>
            </a:r>
            <a:r>
              <a:rPr lang="hr-HR" sz="2000" dirty="0"/>
              <a:t>medovina</a:t>
            </a:r>
            <a:r>
              <a:rPr lang="hr-HR" sz="2000" b="0" i="0" dirty="0">
                <a:effectLst/>
              </a:rPr>
              <a:t>,...</a:t>
            </a:r>
          </a:p>
          <a:p>
            <a:r>
              <a:rPr lang="hr-HR" sz="2000" dirty="0"/>
              <a:t>Rakija oko 40% </a:t>
            </a:r>
            <a:r>
              <a:rPr lang="hr-HR" sz="2000" dirty="0" smtClean="0"/>
              <a:t>etanola, </a:t>
            </a:r>
            <a:r>
              <a:rPr lang="hr-HR" sz="2000" dirty="0"/>
              <a:t>domaća od 50%-60%</a:t>
            </a:r>
          </a:p>
          <a:p>
            <a:r>
              <a:rPr lang="hr-HR" sz="2000" dirty="0"/>
              <a:t>Pivo ima od 8% </a:t>
            </a:r>
            <a:r>
              <a:rPr lang="hr-HR" sz="2000" dirty="0" smtClean="0"/>
              <a:t>etanola</a:t>
            </a:r>
            <a:endParaRPr lang="hr-HR" sz="2000" dirty="0"/>
          </a:p>
          <a:p>
            <a:r>
              <a:rPr lang="hr-HR" sz="2000" dirty="0"/>
              <a:t>Gvirc ima 13%-14% </a:t>
            </a:r>
            <a:r>
              <a:rPr lang="hr-HR" sz="2000" dirty="0" smtClean="0"/>
              <a:t>etanola</a:t>
            </a:r>
            <a:endParaRPr lang="hr-HR" sz="2000" dirty="0"/>
          </a:p>
          <a:p>
            <a:r>
              <a:rPr lang="hr-HR" sz="2000" dirty="0"/>
              <a:t>Vino ima 10% </a:t>
            </a:r>
            <a:r>
              <a:rPr lang="hr-HR" sz="2000" dirty="0" smtClean="0"/>
              <a:t>etanola</a:t>
            </a:r>
            <a:endParaRPr lang="hr-HR" sz="2000" dirty="0"/>
          </a:p>
        </p:txBody>
      </p:sp>
      <p:pic>
        <p:nvPicPr>
          <p:cNvPr id="11268" name="Picture 4">
            <a:extLst>
              <a:ext uri="{FF2B5EF4-FFF2-40B4-BE49-F238E27FC236}">
                <a16:creationId xmlns="" xmlns:a16="http://schemas.microsoft.com/office/drawing/2014/main" id="{D6E11D85-40B6-4203-9A5F-D6A5A6119A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" b="10354"/>
          <a:stretch/>
        </p:blipFill>
        <p:spPr bwMode="auto">
          <a:xfrm>
            <a:off x="10061961" y="820439"/>
            <a:ext cx="1425924" cy="167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456" y="4215593"/>
            <a:ext cx="4616803" cy="17880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8002" y="1634065"/>
            <a:ext cx="3054265" cy="243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868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6692C407-456F-487E-957B-140CDD0F3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hr-HR" dirty="0"/>
              <a:t>ETANOL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99A42A67-3EF2-4437-A8D1-36E673FB8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340" y="2453904"/>
            <a:ext cx="6535772" cy="366961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2200" b="0" i="0" dirty="0" err="1">
                <a:effectLst/>
              </a:rPr>
              <a:t>primarni</a:t>
            </a:r>
            <a:r>
              <a:rPr lang="it-IT" sz="2200" b="0" i="0" dirty="0">
                <a:effectLst/>
              </a:rPr>
              <a:t> </a:t>
            </a:r>
            <a:r>
              <a:rPr lang="it-IT" sz="2200" b="0" i="0" dirty="0" err="1">
                <a:effectLst/>
              </a:rPr>
              <a:t>alkohol</a:t>
            </a:r>
            <a:r>
              <a:rPr lang="it-IT" sz="2200" b="0" i="0" dirty="0">
                <a:effectLst/>
              </a:rPr>
              <a:t> sa </a:t>
            </a:r>
            <a:r>
              <a:rPr lang="it-IT" sz="2200" b="0" i="0" dirty="0" err="1">
                <a:effectLst/>
              </a:rPr>
              <a:t>dva</a:t>
            </a:r>
            <a:r>
              <a:rPr lang="it-IT" sz="2200" b="0" i="0" dirty="0">
                <a:effectLst/>
              </a:rPr>
              <a:t> </a:t>
            </a:r>
            <a:r>
              <a:rPr lang="it-IT" sz="2200" dirty="0" err="1"/>
              <a:t>ugljikova</a:t>
            </a:r>
            <a:r>
              <a:rPr lang="it-IT" sz="2200" b="0" i="0" dirty="0">
                <a:effectLst/>
              </a:rPr>
              <a:t> </a:t>
            </a:r>
            <a:r>
              <a:rPr lang="it-IT" sz="2200" dirty="0" err="1"/>
              <a:t>atom</a:t>
            </a:r>
            <a:r>
              <a:rPr lang="hr-HR" sz="2200" dirty="0"/>
              <a:t>a</a:t>
            </a:r>
          </a:p>
          <a:p>
            <a:pPr>
              <a:lnSpc>
                <a:spcPct val="90000"/>
              </a:lnSpc>
            </a:pPr>
            <a:r>
              <a:rPr lang="hr-HR" sz="2200" b="0" i="0" dirty="0">
                <a:effectLst/>
              </a:rPr>
              <a:t> pri sobnoj temperaturi bezbojna, hlapljiva i lako zapaljiva tekućina ugodna mirisa</a:t>
            </a:r>
          </a:p>
          <a:p>
            <a:pPr>
              <a:lnSpc>
                <a:spcPct val="90000"/>
              </a:lnSpc>
            </a:pPr>
            <a:r>
              <a:rPr lang="hr-HR" sz="2200" b="0" i="0" dirty="0">
                <a:effectLst/>
              </a:rPr>
              <a:t>Aktivan je sastojak alkoholnih pića, nastaje fermentacijom </a:t>
            </a:r>
            <a:r>
              <a:rPr lang="hr-HR" sz="2200" dirty="0"/>
              <a:t>šećera</a:t>
            </a:r>
            <a:r>
              <a:rPr lang="hr-HR" sz="2200" b="0" i="0" dirty="0">
                <a:effectLst/>
              </a:rPr>
              <a:t> uz pomoć kvasca</a:t>
            </a:r>
          </a:p>
          <a:p>
            <a:pPr>
              <a:lnSpc>
                <a:spcPct val="90000"/>
              </a:lnSpc>
            </a:pPr>
            <a:r>
              <a:rPr lang="hr-HR" sz="2200" b="0" i="0" dirty="0">
                <a:effectLst/>
              </a:rPr>
              <a:t>najveći mogući </a:t>
            </a:r>
            <a:r>
              <a:rPr lang="hr-HR" sz="2200" b="0" i="0" dirty="0" err="1">
                <a:effectLst/>
              </a:rPr>
              <a:t>maseni</a:t>
            </a:r>
            <a:r>
              <a:rPr lang="hr-HR" sz="2200" b="0" i="0" dirty="0">
                <a:effectLst/>
              </a:rPr>
              <a:t> udio etanola u alkoholu dobivenom destilacijom 95,6 %</a:t>
            </a:r>
          </a:p>
          <a:p>
            <a:pPr>
              <a:lnSpc>
                <a:spcPct val="90000"/>
              </a:lnSpc>
            </a:pPr>
            <a:r>
              <a:rPr lang="hr-HR" sz="2200" dirty="0"/>
              <a:t>Miješa se s vodom</a:t>
            </a:r>
          </a:p>
        </p:txBody>
      </p:sp>
      <p:pic>
        <p:nvPicPr>
          <p:cNvPr id="4098" name="Picture 2" descr="Etanol – Wikipedija">
            <a:extLst>
              <a:ext uri="{FF2B5EF4-FFF2-40B4-BE49-F238E27FC236}">
                <a16:creationId xmlns="" xmlns:a16="http://schemas.microsoft.com/office/drawing/2014/main" id="{BD0591C6-EC49-4897-BD2C-22DE058CF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67391" y="3238501"/>
            <a:ext cx="3029207" cy="20750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366857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6D1A6905-E2A3-484F-B455-9590E3290B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6138" y="496088"/>
            <a:ext cx="11227442" cy="5883295"/>
          </a:xfrm>
          <a:prstGeom prst="rect">
            <a:avLst/>
          </a:prstGeom>
          <a:blipFill dpi="0" rotWithShape="1">
            <a:blip r:embed="rId3">
              <a:alphaModFix amt="90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380DB908-51C0-4E3F-86A8-3467E4071F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960050D-7E51-44A9-B3F9-97EBDCB12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hr-HR"/>
              <a:t>Etanol-ljudsko tijelo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="" xmlns:a16="http://schemas.microsoft.com/office/drawing/2014/main" id="{1472F4D6-70C3-41D0-AFDF-921004940B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C8844E6C-FFE6-4937-A7DC-0AD58882F0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5756762" y="2"/>
            <a:ext cx="658368" cy="6856213"/>
            <a:chOff x="5756762" y="2"/>
            <a:chExt cx="658368" cy="6856213"/>
          </a:xfrm>
        </p:grpSpPr>
        <p:sp useBgFill="1">
          <p:nvSpPr>
            <p:cNvPr id="61" name="Rounded Rectangle 19">
              <a:extLst>
                <a:ext uri="{FF2B5EF4-FFF2-40B4-BE49-F238E27FC236}">
                  <a16:creationId xmlns="" xmlns:a16="http://schemas.microsoft.com/office/drawing/2014/main" id="{F7D598A8-2CE2-45BE-BB8E-1D623A7C54F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6200000">
              <a:off x="6063086" y="426382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2" name="Picture 61">
              <a:extLst>
                <a:ext uri="{FF2B5EF4-FFF2-40B4-BE49-F238E27FC236}">
                  <a16:creationId xmlns="" xmlns:a16="http://schemas.microsoft.com/office/drawing/2014/main" id="{B523A783-93C9-4929-95AF-E41A53CF21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sp useBgFill="1">
          <p:nvSpPr>
            <p:cNvPr id="63" name="Rounded Rectangle 26">
              <a:extLst>
                <a:ext uri="{FF2B5EF4-FFF2-40B4-BE49-F238E27FC236}">
                  <a16:creationId xmlns="" xmlns:a16="http://schemas.microsoft.com/office/drawing/2014/main" id="{CE6DC554-371A-4C76-A412-A527AAFDE19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6200000">
              <a:off x="6063086" y="5769570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4" name="Picture 63">
              <a:extLst>
                <a:ext uri="{FF2B5EF4-FFF2-40B4-BE49-F238E27FC236}">
                  <a16:creationId xmlns="" xmlns:a16="http://schemas.microsoft.com/office/drawing/2014/main" id="{9C143FF3-29AC-4E9A-AB31-FBD1F4E804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graphicFrame>
        <p:nvGraphicFramePr>
          <p:cNvPr id="17" name="Rezervirano mjesto sadržaja 2">
            <a:extLst>
              <a:ext uri="{FF2B5EF4-FFF2-40B4-BE49-F238E27FC236}">
                <a16:creationId xmlns="" xmlns:a16="http://schemas.microsoft.com/office/drawing/2014/main" id="{8A22306D-D877-4AFD-ACFB-AD0B47BB09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9881096"/>
              </p:ext>
            </p:extLst>
          </p:nvPr>
        </p:nvGraphicFramePr>
        <p:xfrm>
          <a:off x="1295401" y="2556932"/>
          <a:ext cx="9601196" cy="3318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765143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80">
            <a:extLst>
              <a:ext uri="{FF2B5EF4-FFF2-40B4-BE49-F238E27FC236}">
                <a16:creationId xmlns="" xmlns:a16="http://schemas.microsoft.com/office/drawing/2014/main" id="{FBCB5FBB-789B-47FD-9A26-8B3DC7AF2C8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Group 82">
            <a:extLst>
              <a:ext uri="{FF2B5EF4-FFF2-40B4-BE49-F238E27FC236}">
                <a16:creationId xmlns="" xmlns:a16="http://schemas.microsoft.com/office/drawing/2014/main" id="{B691FA97-9D59-48F9-B990-2CAF67BF36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7186" name="Picture 83">
              <a:extLst>
                <a:ext uri="{FF2B5EF4-FFF2-40B4-BE49-F238E27FC236}">
                  <a16:creationId xmlns="" xmlns:a16="http://schemas.microsoft.com/office/drawing/2014/main" id="{03CD631C-F900-4674-AC54-9FE7299BAF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85" name="Rectangle 84">
              <a:extLst>
                <a:ext uri="{FF2B5EF4-FFF2-40B4-BE49-F238E27FC236}">
                  <a16:creationId xmlns="" xmlns:a16="http://schemas.microsoft.com/office/drawing/2014/main" id="{B569315C-0883-441B-8A8B-6BDE706B5BE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86" name="Picture 85">
              <a:extLst>
                <a:ext uri="{FF2B5EF4-FFF2-40B4-BE49-F238E27FC236}">
                  <a16:creationId xmlns="" xmlns:a16="http://schemas.microsoft.com/office/drawing/2014/main" id="{83C15351-BD7A-4EAA-9B08-4111C36C9B2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="" xmlns:a16="http://schemas.microsoft.com/office/drawing/2014/main" id="{AC87C29A-ED4D-4D46-8B1D-B2634B8A8AD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B09BF316-2770-43CD-A606-91594DCA9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101" y="982132"/>
            <a:ext cx="6354633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4100" dirty="0"/>
              <a:t>Utjecaj alkohola na ljudsko tijelo</a:t>
            </a:r>
          </a:p>
        </p:txBody>
      </p:sp>
      <p:cxnSp>
        <p:nvCxnSpPr>
          <p:cNvPr id="89" name="Straight Connector 88">
            <a:extLst>
              <a:ext uri="{FF2B5EF4-FFF2-40B4-BE49-F238E27FC236}">
                <a16:creationId xmlns="" xmlns:a16="http://schemas.microsoft.com/office/drawing/2014/main" id="{6355C863-70ED-4535-B24F-C8E57F68A9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477057" y="2400639"/>
            <a:ext cx="57607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6C31B8AF-F00D-4B12-8FDD-BF5CA7535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385" y="2556932"/>
            <a:ext cx="6380065" cy="3318936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hr-HR" sz="1900" b="0" i="0" dirty="0">
                <a:effectLst/>
              </a:rPr>
              <a:t> </a:t>
            </a:r>
            <a:r>
              <a:rPr lang="hr-HR" sz="2000" b="0" i="0" dirty="0">
                <a:effectLst/>
              </a:rPr>
              <a:t>U stanju opijenosti, moždana kora se uništava, što dovodi do postupne smrti pojedinih odjeljenja</a:t>
            </a:r>
          </a:p>
          <a:p>
            <a:pPr>
              <a:lnSpc>
                <a:spcPct val="90000"/>
              </a:lnSpc>
            </a:pPr>
            <a:r>
              <a:rPr lang="hr-HR" sz="2000" b="0" i="0" dirty="0">
                <a:effectLst/>
              </a:rPr>
              <a:t>Etanol negativno utječe na rad srca i krvnih žila</a:t>
            </a:r>
          </a:p>
          <a:p>
            <a:pPr>
              <a:lnSpc>
                <a:spcPct val="90000"/>
              </a:lnSpc>
            </a:pPr>
            <a:r>
              <a:rPr lang="hr-HR" sz="2000" b="0" i="0" dirty="0">
                <a:effectLst/>
              </a:rPr>
              <a:t>"Alkoholni šok" uključuje živčani, endokrini, imunološki, probavni i reproduktivni sustav, jetru, bubrege, mozak, mišiće, zglobove itd. </a:t>
            </a:r>
          </a:p>
          <a:p>
            <a:pPr>
              <a:lnSpc>
                <a:spcPct val="90000"/>
              </a:lnSpc>
            </a:pPr>
            <a:r>
              <a:rPr lang="hr-HR" sz="2000" b="0" i="0" dirty="0">
                <a:effectLst/>
              </a:rPr>
              <a:t>Filtar jetre je je prisiljen raditi u intenzivnom načinu kako bi prerađivao sve produkte propadanja alkohola</a:t>
            </a:r>
          </a:p>
          <a:p>
            <a:pPr>
              <a:lnSpc>
                <a:spcPct val="90000"/>
              </a:lnSpc>
            </a:pPr>
            <a:r>
              <a:rPr lang="hr-HR" sz="2000" b="0" i="0" dirty="0" smtClean="0">
                <a:effectLst/>
              </a:rPr>
              <a:t>Bubrezi</a:t>
            </a:r>
            <a:r>
              <a:rPr lang="hr-HR" sz="2000" b="0" i="0" dirty="0">
                <a:effectLst/>
              </a:rPr>
              <a:t>, odgovorni za izlučivanje već obrađenih tvari, moraju izdržati isto</a:t>
            </a:r>
          </a:p>
          <a:p>
            <a:pPr>
              <a:lnSpc>
                <a:spcPct val="90000"/>
              </a:lnSpc>
            </a:pPr>
            <a:endParaRPr lang="hr-HR" sz="1900" dirty="0"/>
          </a:p>
        </p:txBody>
      </p:sp>
      <p:pic>
        <p:nvPicPr>
          <p:cNvPr id="7170" name="Picture 2" descr="Atrofija mozga – značenje, simptomi, dijagnoza i liječenje | Kreni zdravo!">
            <a:extLst>
              <a:ext uri="{FF2B5EF4-FFF2-40B4-BE49-F238E27FC236}">
                <a16:creationId xmlns="" xmlns:a16="http://schemas.microsoft.com/office/drawing/2014/main" id="{52FAC9D0-4E28-4405-A1C9-FF7FFC349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37325" y="1628550"/>
            <a:ext cx="2839277" cy="1596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Bolesti jetre - simptomi prehrana i liječenje | Fitness.com.hr">
            <a:extLst>
              <a:ext uri="{FF2B5EF4-FFF2-40B4-BE49-F238E27FC236}">
                <a16:creationId xmlns="" xmlns:a16="http://schemas.microsoft.com/office/drawing/2014/main" id="{52CC620D-AE3D-4093-AD78-E7DBF0A30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81594" y="4216400"/>
            <a:ext cx="2843021" cy="1513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>
            <a:extLst>
              <a:ext uri="{FF2B5EF4-FFF2-40B4-BE49-F238E27FC236}">
                <a16:creationId xmlns="" xmlns:a16="http://schemas.microsoft.com/office/drawing/2014/main" id="{738D42CF-0B08-4345-87E1-7ADF75EE91C2}"/>
              </a:ext>
            </a:extLst>
          </p:cNvPr>
          <p:cNvSpPr txBox="1"/>
          <p:nvPr/>
        </p:nvSpPr>
        <p:spPr>
          <a:xfrm>
            <a:off x="8181594" y="3278383"/>
            <a:ext cx="284302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700" dirty="0"/>
              <a:t>Gubitak funkcionalnog tkiva mozga</a:t>
            </a:r>
          </a:p>
        </p:txBody>
      </p:sp>
    </p:spTree>
    <p:extLst>
      <p:ext uri="{BB962C8B-B14F-4D97-AF65-F5344CB8AC3E}">
        <p14:creationId xmlns:p14="http://schemas.microsoft.com/office/powerpoint/2010/main" val="801688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="" xmlns:a16="http://schemas.microsoft.com/office/drawing/2014/main" id="{BC05791D-157B-4AA2-82CA-BE441DF4B8D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0201BA73-6DE9-4B29-9666-64915B963D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4662" y="469900"/>
            <a:ext cx="11239500" cy="59182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srgbClr val="373737">
                <a:alpha val="40000"/>
              </a:srgbClr>
            </a:outerShdw>
          </a:effectLst>
          <a:scene3d>
            <a:camera prst="orthographicFront"/>
            <a:lightRig rig="balanced" dir="t"/>
          </a:scene3d>
          <a:sp3d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41F75129-64DA-4018-B855-6DB3D06BC8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09BA3FE5-E1F1-4D0C-BC59-6D53CB0AE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893618"/>
            <a:ext cx="9635835" cy="5257799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hr-HR" sz="2800" dirty="0"/>
              <a:t>Etilni alkohol ima sposobnost nakupljanja masti</a:t>
            </a:r>
          </a:p>
          <a:p>
            <a:pPr>
              <a:lnSpc>
                <a:spcPct val="90000"/>
              </a:lnSpc>
            </a:pPr>
            <a:r>
              <a:rPr lang="hr-HR" sz="2800" dirty="0"/>
              <a:t>Dovodi do zadebljanja krvi, adhezije crvenih krvnih stanica, </a:t>
            </a:r>
            <a:r>
              <a:rPr lang="hr-HR" sz="2800" b="0" i="0" dirty="0">
                <a:effectLst/>
              </a:rPr>
              <a:t>što dovodi do poteškoća pri prijenosu odgovarajuće količine kisika na sve organe i tkiva</a:t>
            </a:r>
          </a:p>
          <a:p>
            <a:pPr>
              <a:lnSpc>
                <a:spcPct val="90000"/>
              </a:lnSpc>
            </a:pPr>
            <a:r>
              <a:rPr lang="hr-HR" sz="2800" dirty="0"/>
              <a:t>Uzrokuje masnu </a:t>
            </a:r>
            <a:r>
              <a:rPr lang="hr-HR" sz="2800" dirty="0" err="1"/>
              <a:t>kardijalnu</a:t>
            </a:r>
            <a:r>
              <a:rPr lang="hr-HR" sz="2800" dirty="0"/>
              <a:t> distrofiju</a:t>
            </a:r>
          </a:p>
          <a:p>
            <a:pPr>
              <a:lnSpc>
                <a:spcPct val="90000"/>
              </a:lnSpc>
            </a:pPr>
            <a:r>
              <a:rPr lang="hr-HR" sz="2800" b="0" i="0" dirty="0">
                <a:effectLst/>
              </a:rPr>
              <a:t>Rezultat zloupotrebe alkohola:</a:t>
            </a:r>
          </a:p>
          <a:p>
            <a:pPr lvl="3">
              <a:lnSpc>
                <a:spcPct val="90000"/>
              </a:lnSpc>
            </a:pPr>
            <a:r>
              <a:rPr lang="hr-HR" sz="2400" b="0" i="0" dirty="0">
                <a:effectLst/>
              </a:rPr>
              <a:t>   </a:t>
            </a:r>
            <a:r>
              <a:rPr lang="hr-HR" sz="2800" b="0" i="0" dirty="0">
                <a:effectLst/>
              </a:rPr>
              <a:t>pojava kratkog daha i boli u srcu tijekom vježbanja zbog  nedostatka</a:t>
            </a:r>
            <a:r>
              <a:rPr lang="hr-HR" sz="2800" dirty="0"/>
              <a:t>  </a:t>
            </a:r>
            <a:r>
              <a:rPr lang="hr-HR" sz="2800" b="0" i="0" dirty="0">
                <a:effectLst/>
              </a:rPr>
              <a:t>kisika</a:t>
            </a:r>
          </a:p>
          <a:p>
            <a:pPr lvl="3">
              <a:lnSpc>
                <a:spcPct val="90000"/>
              </a:lnSpc>
            </a:pPr>
            <a:r>
              <a:rPr lang="hr-HR" sz="2800" b="0" i="0" dirty="0">
                <a:effectLst/>
              </a:rPr>
              <a:t>   pojava različitih poremećaja ritma</a:t>
            </a:r>
          </a:p>
          <a:p>
            <a:pPr lvl="3">
              <a:lnSpc>
                <a:spcPct val="90000"/>
              </a:lnSpc>
            </a:pPr>
            <a:r>
              <a:rPr lang="hr-HR" sz="2800" b="0" i="0" dirty="0">
                <a:effectLst/>
              </a:rPr>
              <a:t>   nedovoljan dotok krvi u srce</a:t>
            </a:r>
          </a:p>
          <a:p>
            <a:pPr lvl="3">
              <a:lnSpc>
                <a:spcPct val="90000"/>
              </a:lnSpc>
            </a:pPr>
            <a:r>
              <a:rPr lang="hr-HR" sz="2800" b="0" i="0" dirty="0">
                <a:effectLst/>
              </a:rPr>
              <a:t>  povećan rizik od razvoja hipertenzije i infarkta miokarda</a:t>
            </a:r>
          </a:p>
          <a:p>
            <a:pPr>
              <a:lnSpc>
                <a:spcPct val="90000"/>
              </a:lnSpc>
            </a:pPr>
            <a:endParaRPr lang="hr-HR" sz="1700" dirty="0"/>
          </a:p>
        </p:txBody>
      </p:sp>
    </p:spTree>
    <p:extLst>
      <p:ext uri="{BB962C8B-B14F-4D97-AF65-F5344CB8AC3E}">
        <p14:creationId xmlns:p14="http://schemas.microsoft.com/office/powerpoint/2010/main" val="6835147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ski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31E45DDC70B3F4CB7D93E3D9C5BE227" ma:contentTypeVersion="9" ma:contentTypeDescription="Stvaranje novog dokumenta." ma:contentTypeScope="" ma:versionID="8546e690199a667713c4f7aaa82c3292">
  <xsd:schema xmlns:xsd="http://www.w3.org/2001/XMLSchema" xmlns:xs="http://www.w3.org/2001/XMLSchema" xmlns:p="http://schemas.microsoft.com/office/2006/metadata/properties" xmlns:ns2="64a39961-3285-4b83-ab38-a53665f7c43d" targetNamespace="http://schemas.microsoft.com/office/2006/metadata/properties" ma:root="true" ma:fieldsID="26d95047eb9a7c8d1d95f081db99644e" ns2:_="">
    <xsd:import namespace="64a39961-3285-4b83-ab38-a53665f7c4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39961-3285-4b83-ab38-a53665f7c4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921E34C-79C5-4534-BD04-62410D72330D}"/>
</file>

<file path=customXml/itemProps2.xml><?xml version="1.0" encoding="utf-8"?>
<ds:datastoreItem xmlns:ds="http://schemas.openxmlformats.org/officeDocument/2006/customXml" ds:itemID="{4AAD21F8-8BFD-48AB-BDD2-82F486718C2D}"/>
</file>

<file path=customXml/itemProps3.xml><?xml version="1.0" encoding="utf-8"?>
<ds:datastoreItem xmlns:ds="http://schemas.openxmlformats.org/officeDocument/2006/customXml" ds:itemID="{9FE703DC-00F2-477A-B1CB-4B5C913D9DF5}"/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5807</TotalTime>
  <Words>342</Words>
  <Application>Microsoft Office PowerPoint</Application>
  <PresentationFormat>Widescreen</PresentationFormat>
  <Paragraphs>83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Garamond</vt:lpstr>
      <vt:lpstr>Organski</vt:lpstr>
      <vt:lpstr>DJELOVANJE ALKOHOLA NA ZDRAVLJE ČOVJEKA</vt:lpstr>
      <vt:lpstr>Srednja škola Dragutina Stražimira</vt:lpstr>
      <vt:lpstr>Dragutin Stražimir</vt:lpstr>
      <vt:lpstr>Vinogradarstvo (1876)                           Vinogradar (1870)</vt:lpstr>
      <vt:lpstr>Sastav alkoholnih pića</vt:lpstr>
      <vt:lpstr>ETANOL</vt:lpstr>
      <vt:lpstr>Etanol-ljudsko tijelo</vt:lpstr>
      <vt:lpstr>Utjecaj alkohola na ljudsko tijelo</vt:lpstr>
      <vt:lpstr>PowerPoint Presentation</vt:lpstr>
      <vt:lpstr>METANOL</vt:lpstr>
      <vt:lpstr>Metanol-ljudsko tijelo</vt:lpstr>
      <vt:lpstr>PowerPoint Presentation</vt:lpstr>
      <vt:lpstr>PowerPoint Presentation</vt:lpstr>
      <vt:lpstr>HVALA NA PAŽNJI!!!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FERMENTACIJA VINA, DRAGUTI STRAŽIMIR</dc:title>
  <dc:creator>Ana Filipović</dc:creator>
  <cp:lastModifiedBy>Microsoft account</cp:lastModifiedBy>
  <cp:revision>32</cp:revision>
  <dcterms:created xsi:type="dcterms:W3CDTF">2021-04-07T14:05:13Z</dcterms:created>
  <dcterms:modified xsi:type="dcterms:W3CDTF">2021-04-16T09:47:24Z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0x010100D31E45DDC70B3F4CB7D93E3D9C5BE227</vt:lpwstr>
  </property>
</Properties>
</file>