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4" r:id="rId12"/>
    <p:sldId id="263" r:id="rId13"/>
    <p:sldId id="265" r:id="rId14"/>
    <p:sldId id="266" r:id="rId15"/>
    <p:sldId id="267" r:id="rId16"/>
    <p:sldId id="268" r:id="rId17"/>
    <p:sldId id="269" r:id="rId18"/>
    <p:sldId id="270" r:id="rId19"/>
    <p:sldId id="272" r:id="rId20"/>
    <p:sldId id="27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 cit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ili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5F79B4-E095-4364-BF99-FAC0439002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b="1" dirty="0"/>
              <a:t>DRAGUTIN STRAŽIMIR</a:t>
            </a:r>
          </a:p>
        </p:txBody>
      </p:sp>
      <p:sp>
        <p:nvSpPr>
          <p:cNvPr id="3" name="TekstniOkvir 2">
            <a:extLst>
              <a:ext uri="{FF2B5EF4-FFF2-40B4-BE49-F238E27FC236}">
                <a16:creationId xmlns:a16="http://schemas.microsoft.com/office/drawing/2014/main" id="{A0F9BDF1-D4C7-49CB-A6A5-B5B39F3CAA5A}"/>
              </a:ext>
            </a:extLst>
          </p:cNvPr>
          <p:cNvSpPr txBox="1"/>
          <p:nvPr/>
        </p:nvSpPr>
        <p:spPr>
          <a:xfrm>
            <a:off x="6561702" y="4980144"/>
            <a:ext cx="47132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b="1" dirty="0"/>
              <a:t>Pripremila: Snježana Rukavina, mag. </a:t>
            </a:r>
            <a:r>
              <a:rPr lang="hr-HR" sz="1600" b="1" dirty="0" err="1"/>
              <a:t>theol</a:t>
            </a:r>
            <a:r>
              <a:rPr lang="hr-HR" sz="1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8937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41555A-CBD5-41AE-B33D-A8688F918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13173"/>
          </a:xfrm>
        </p:spPr>
        <p:txBody>
          <a:bodyPr/>
          <a:lstStyle/>
          <a:p>
            <a:r>
              <a:rPr lang="hr-HR" dirty="0"/>
              <a:t>IZLOŽBE I NAGRADE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7DD4F69-E9A8-4BFC-AC8B-CC504B70D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18082"/>
            <a:ext cx="11002048" cy="5149047"/>
          </a:xfrm>
        </p:spPr>
        <p:txBody>
          <a:bodyPr>
            <a:normAutofit/>
          </a:bodyPr>
          <a:lstStyle/>
          <a:p>
            <a:r>
              <a:rPr lang="hr-HR" dirty="0" err="1"/>
              <a:t>Stražimir</a:t>
            </a:r>
            <a:r>
              <a:rPr lang="hr-HR" dirty="0"/>
              <a:t> povezuje zelinsku podružnicu Hrvatsko-slavonskoga gospodarskog društva s dugoselskom koju je vodio grof  Drašković</a:t>
            </a:r>
          </a:p>
          <a:p>
            <a:r>
              <a:rPr lang="hr-HR" dirty="0"/>
              <a:t>24. rujna 1860. organizirana prva gospodarska izložba u Hrvatskoj i na njoj su bili izloženi proizvodi oba kraja</a:t>
            </a:r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endParaRPr lang="hr-HR" dirty="0"/>
          </a:p>
          <a:p>
            <a:r>
              <a:rPr lang="hr-HR" dirty="0"/>
              <a:t>potaknut uspjehom izložbe, on je 1861. i 1862. posadio novi vinograd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730847E9-67D9-48D2-B0B0-E6F1CAC7B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2507" y="2956263"/>
            <a:ext cx="3795745" cy="2505191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F39EFE29-AF6A-45BB-9E62-068282BB5529}"/>
              </a:ext>
            </a:extLst>
          </p:cNvPr>
          <p:cNvSpPr txBox="1"/>
          <p:nvPr/>
        </p:nvSpPr>
        <p:spPr>
          <a:xfrm>
            <a:off x="7024255" y="5026004"/>
            <a:ext cx="4655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1448927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E96898-271E-41DB-AAD1-C9074DDFA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710215"/>
            <a:ext cx="8596668" cy="2512379"/>
          </a:xfrm>
        </p:spPr>
        <p:txBody>
          <a:bodyPr/>
          <a:lstStyle/>
          <a:p>
            <a:r>
              <a:rPr lang="hr-HR" dirty="0"/>
              <a:t>na Prvoj dalmatinsko-hrvatsko-slavonskoj gospodarskoj izložbi u ljeto 1864. u Zagrebu </a:t>
            </a:r>
            <a:r>
              <a:rPr lang="hr-HR" dirty="0" err="1"/>
              <a:t>Stražimir</a:t>
            </a:r>
            <a:r>
              <a:rPr lang="hr-HR" dirty="0"/>
              <a:t> dobiva srebrnu kolajnu i diplomu za svoje izloške</a:t>
            </a:r>
          </a:p>
          <a:p>
            <a:r>
              <a:rPr lang="hr-HR" dirty="0"/>
              <a:t>5. rujna 1864. izabran za predsjednika gospodarske podružnice Sveti Ivan Zelina</a:t>
            </a:r>
          </a:p>
          <a:p>
            <a:r>
              <a:rPr lang="hr-HR" dirty="0"/>
              <a:t>motiviran lijepim uspjehom u Zagrebu, izložio je svoje proizvode i na velikoj sveopćoj gospodarskoj izložbi u Beču 1867. godine, gdje dobiva bakrenu kolajnu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9955A07-248C-44D1-91FC-2539848C76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1188" y="3290285"/>
            <a:ext cx="2857500" cy="28575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A56B0EA9-4E1D-43C7-AB67-8F8913A699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7250" y="3299810"/>
            <a:ext cx="2857500" cy="2838450"/>
          </a:xfrm>
          <a:prstGeom prst="rect">
            <a:avLst/>
          </a:prstGeom>
        </p:spPr>
      </p:pic>
      <p:sp>
        <p:nvSpPr>
          <p:cNvPr id="2" name="TekstniOkvir 1">
            <a:extLst>
              <a:ext uri="{FF2B5EF4-FFF2-40B4-BE49-F238E27FC236}">
                <a16:creationId xmlns:a16="http://schemas.microsoft.com/office/drawing/2014/main" id="{4A9E0BB5-64F4-4969-8B9F-3254E8CD0BD1}"/>
              </a:ext>
            </a:extLst>
          </p:cNvPr>
          <p:cNvSpPr txBox="1"/>
          <p:nvPr/>
        </p:nvSpPr>
        <p:spPr>
          <a:xfrm>
            <a:off x="5791201" y="6303817"/>
            <a:ext cx="53201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9874958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0B05C48-BBBE-405A-9A55-1ABE3ECD98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816747"/>
            <a:ext cx="8596668" cy="5224616"/>
          </a:xfrm>
        </p:spPr>
        <p:txBody>
          <a:bodyPr/>
          <a:lstStyle/>
          <a:p>
            <a:r>
              <a:rPr lang="hr-HR" dirty="0" err="1"/>
              <a:t>Stražimir</a:t>
            </a:r>
            <a:r>
              <a:rPr lang="hr-HR" dirty="0"/>
              <a:t> postao prvi domaći priznati stručnjak za vinogradarstvo</a:t>
            </a:r>
          </a:p>
          <a:p>
            <a:r>
              <a:rPr lang="hr-HR" dirty="0"/>
              <a:t>objavio je 1869. niz članaka pod nazivom Kratka pouka o vinogradarstvu u varaždinskom tjedniku Pučki prijatelj </a:t>
            </a:r>
          </a:p>
          <a:p>
            <a:r>
              <a:rPr lang="hr-HR" dirty="0"/>
              <a:t>članci o vinogradarstvu objavljeni su 1870. godine u Varaždinu</a:t>
            </a:r>
          </a:p>
          <a:p>
            <a:r>
              <a:rPr lang="hr-HR" dirty="0"/>
              <a:t>objavio posebnu knjigu o vinogradarstvu u 1500 primjeraka (za ono vrijeme bila vrlo velika tiraža)</a:t>
            </a:r>
          </a:p>
          <a:p>
            <a:r>
              <a:rPr lang="hr-HR" dirty="0"/>
              <a:t>ponovno objavljuje istu knjigu 1876. pod izmijenjenim naslovom Vinogradarstvo koju je objavila Sveučilišna knjižara u Zagrebu, što znači da je </a:t>
            </a:r>
            <a:r>
              <a:rPr lang="hr-HR" dirty="0" err="1"/>
              <a:t>Stražimirova</a:t>
            </a:r>
            <a:r>
              <a:rPr lang="hr-HR" dirty="0"/>
              <a:t> knjiga imala status sveučilišnog udžbenika</a:t>
            </a:r>
          </a:p>
          <a:p>
            <a:r>
              <a:rPr lang="hr-HR" dirty="0"/>
              <a:t>postao je vrlo popularan 1877. godine kad je objavio u Biblioteci sv. Jeronima religiozno-ćudorednu pripovijetku </a:t>
            </a:r>
            <a:r>
              <a:rPr lang="hr-HR" dirty="0" err="1"/>
              <a:t>Mijat</a:t>
            </a:r>
            <a:r>
              <a:rPr lang="hr-HR" dirty="0"/>
              <a:t> </a:t>
            </a:r>
            <a:r>
              <a:rPr lang="hr-HR" dirty="0" err="1"/>
              <a:t>Briguša</a:t>
            </a:r>
            <a:r>
              <a:rPr lang="hr-HR" dirty="0"/>
              <a:t> u kojoj se opisuje kako se marom i trudom može doći do blagostanja</a:t>
            </a:r>
          </a:p>
        </p:txBody>
      </p:sp>
    </p:spTree>
    <p:extLst>
      <p:ext uri="{BB962C8B-B14F-4D97-AF65-F5344CB8AC3E}">
        <p14:creationId xmlns:p14="http://schemas.microsoft.com/office/powerpoint/2010/main" val="662831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01B040F4-B839-401D-AFAE-822DAAA8D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61" y="1256190"/>
            <a:ext cx="2833539" cy="434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id="{E9F190DC-081F-4D6F-8C4F-A61CF7B6B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439" y="1256190"/>
            <a:ext cx="2522523" cy="43456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BFFAFC7-8FC2-45DB-951A-F8E24F636E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401" y="1256190"/>
            <a:ext cx="2523917" cy="427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0821A185-5035-4C49-8435-6291C2D0DD5E}"/>
              </a:ext>
            </a:extLst>
          </p:cNvPr>
          <p:cNvSpPr txBox="1"/>
          <p:nvPr/>
        </p:nvSpPr>
        <p:spPr>
          <a:xfrm>
            <a:off x="4114800" y="6234545"/>
            <a:ext cx="72736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1439765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0DF858D-2958-487E-A89A-3D8E7CC20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15014"/>
          </a:xfrm>
        </p:spPr>
        <p:txBody>
          <a:bodyPr/>
          <a:lstStyle/>
          <a:p>
            <a:r>
              <a:rPr lang="hr-HR" dirty="0"/>
              <a:t>POSLOVI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FC98F20-273B-4A53-8226-A1E521603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4615"/>
            <a:ext cx="8596668" cy="4416748"/>
          </a:xfrm>
        </p:spPr>
        <p:txBody>
          <a:bodyPr>
            <a:normAutofit/>
          </a:bodyPr>
          <a:lstStyle/>
          <a:p>
            <a:r>
              <a:rPr lang="hr-HR" dirty="0"/>
              <a:t>1878. izabran za zastupnika u izbornom kotaru Sveti Ivan Zelina za Hrvatski sabor na listi Narodne stranke</a:t>
            </a:r>
          </a:p>
          <a:p>
            <a:r>
              <a:rPr lang="hr-HR" dirty="0"/>
              <a:t>Hrvatsko-slavonsko gospodarsko društvo u Zagrebu, koje u tom vremenu vodi grof Đuro Jelačić, izabralo ga je za svoga počasnog člana 19. prosinca 1879.</a:t>
            </a:r>
          </a:p>
          <a:p>
            <a:r>
              <a:rPr lang="hr-HR" dirty="0"/>
              <a:t>predstavljao Hrvatsku i Slavoniju u zajedničkom parlamentu u Budimpešti</a:t>
            </a:r>
          </a:p>
          <a:p>
            <a:r>
              <a:rPr lang="hr-HR" dirty="0"/>
              <a:t>bilježnik</a:t>
            </a:r>
          </a:p>
          <a:p>
            <a:r>
              <a:rPr lang="hr-HR" dirty="0"/>
              <a:t>nastavlja raditi na poboljšanju uvjeta i kvalitete, te obrazovanja hrvatskih seljaka</a:t>
            </a:r>
          </a:p>
          <a:p>
            <a:r>
              <a:rPr lang="hr-HR" dirty="0"/>
              <a:t>predlaže mjere štednje i sađenje alternativnih kultura</a:t>
            </a:r>
          </a:p>
          <a:p>
            <a:r>
              <a:rPr lang="hr-HR" dirty="0"/>
              <a:t>posebice promovira sadnju kukuruza, pa su novine ondašnjeg vremena jednu sortu kukuruza i proglasile „kukuruz </a:t>
            </a:r>
            <a:r>
              <a:rPr lang="hr-HR" dirty="0" err="1"/>
              <a:t>stražimirovac</a:t>
            </a:r>
            <a:r>
              <a:rPr lang="hr-HR" dirty="0"/>
              <a:t>“… </a:t>
            </a:r>
          </a:p>
        </p:txBody>
      </p:sp>
    </p:spTree>
    <p:extLst>
      <p:ext uri="{BB962C8B-B14F-4D97-AF65-F5344CB8AC3E}">
        <p14:creationId xmlns:p14="http://schemas.microsoft.com/office/powerpoint/2010/main" val="3075826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4EA1C2-570E-4F2F-9250-DE3DA1319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57561"/>
          </a:xfrm>
        </p:spPr>
        <p:txBody>
          <a:bodyPr/>
          <a:lstStyle/>
          <a:p>
            <a:r>
              <a:rPr lang="hr-HR" dirty="0"/>
              <a:t>SMRT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61E5408-8B9D-4312-B181-79BB331A5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161"/>
            <a:ext cx="3388639" cy="4674201"/>
          </a:xfrm>
        </p:spPr>
        <p:txBody>
          <a:bodyPr/>
          <a:lstStyle/>
          <a:p>
            <a:r>
              <a:rPr lang="hr-HR" dirty="0"/>
              <a:t>bolest </a:t>
            </a:r>
            <a:r>
              <a:rPr lang="hr-HR" dirty="0" err="1"/>
              <a:t>jetre</a:t>
            </a:r>
            <a:endParaRPr lang="hr-HR" dirty="0"/>
          </a:p>
          <a:p>
            <a:r>
              <a:rPr lang="hr-HR" dirty="0"/>
              <a:t>1891. godine otputovao je na liječenje u Karlove </a:t>
            </a:r>
            <a:r>
              <a:rPr lang="hr-HR" dirty="0" err="1"/>
              <a:t>Vary</a:t>
            </a:r>
            <a:endParaRPr lang="hr-HR" dirty="0"/>
          </a:p>
          <a:p>
            <a:r>
              <a:rPr lang="hr-HR" dirty="0"/>
              <a:t>na povratku umro u bolnici u Pragu 4. svibnja1891. od žutice</a:t>
            </a:r>
          </a:p>
          <a:p>
            <a:r>
              <a:rPr lang="hr-HR" dirty="0"/>
              <a:t>njegovu smrt zabilježile su mnoge hrvatske novine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9F2FC4DC-9FA9-4AD4-B0C2-7A67A17A72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1332" y="1367162"/>
            <a:ext cx="3505650" cy="467420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3D50EB18-8426-4CDA-A6BD-2CA791109DED}"/>
              </a:ext>
            </a:extLst>
          </p:cNvPr>
          <p:cNvSpPr txBox="1"/>
          <p:nvPr/>
        </p:nvSpPr>
        <p:spPr>
          <a:xfrm>
            <a:off x="4724400" y="6248400"/>
            <a:ext cx="71212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18987655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A3524935-FD5B-40FB-A6C0-FA759724644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74073" y="1233055"/>
            <a:ext cx="11319163" cy="4253345"/>
          </a:xfrm>
        </p:spPr>
        <p:txBody>
          <a:bodyPr>
            <a:normAutofit fontScale="90000"/>
          </a:bodyPr>
          <a:lstStyle/>
          <a:p>
            <a:r>
              <a:rPr lang="hr-HR" b="1" dirty="0">
                <a:solidFill>
                  <a:schemeClr val="tx1"/>
                </a:solidFill>
              </a:rPr>
              <a:t>Tekstualni dijelovi prezentacije preuzeti su </a:t>
            </a:r>
            <a:r>
              <a:rPr lang="hr-HR" b="1">
                <a:solidFill>
                  <a:schemeClr val="tx1"/>
                </a:solidFill>
              </a:rPr>
              <a:t>i prilagođeni </a:t>
            </a:r>
            <a:r>
              <a:rPr lang="hr-HR" b="1" dirty="0">
                <a:solidFill>
                  <a:schemeClr val="tx1"/>
                </a:solidFill>
              </a:rPr>
              <a:t>s https://www.muzej-zelina.hr/hr/pozdrav-iz-sv-ivana-zeline/dragutin-strazimir-1821-1891/</a:t>
            </a:r>
            <a:br>
              <a:rPr lang="hr-HR" b="1" dirty="0">
                <a:solidFill>
                  <a:schemeClr val="tx1"/>
                </a:solidFill>
              </a:rPr>
            </a:br>
            <a:br>
              <a:rPr lang="hr-HR" b="1" dirty="0">
                <a:solidFill>
                  <a:schemeClr val="tx1"/>
                </a:solidFill>
              </a:rPr>
            </a:br>
            <a:r>
              <a:rPr lang="hr-HR" b="1" dirty="0">
                <a:solidFill>
                  <a:schemeClr val="tx1"/>
                </a:solidFill>
              </a:rPr>
              <a:t>Sve su ilustracije preuzete s https://www.muzej-zelina.hr/hr/pozdrav-iz-sv-ivana-zeline/dragutin-strazimir-1821-1891/</a:t>
            </a:r>
            <a:br>
              <a:rPr lang="hr-HR" b="1" dirty="0"/>
            </a:br>
            <a:br>
              <a:rPr lang="hr-HR" b="1" dirty="0"/>
            </a:b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22242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D208928-F6D0-4038-83E8-A28D53F46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98" y="2589321"/>
            <a:ext cx="9212390" cy="3900256"/>
          </a:xfrm>
        </p:spPr>
        <p:txBody>
          <a:bodyPr>
            <a:noAutofit/>
          </a:bodyPr>
          <a:lstStyle/>
          <a:p>
            <a:r>
              <a:rPr lang="hr-HR" sz="6600" dirty="0"/>
              <a:t>HVALA NA PAŽNJI!</a:t>
            </a:r>
            <a:r>
              <a:rPr lang="hr-HR" sz="6600" dirty="0">
                <a:sym typeface="Wingdings" panose="05000000000000000000" pitchFamily="2" charset="2"/>
              </a:rPr>
              <a:t></a:t>
            </a:r>
            <a:endParaRPr lang="hr-HR" sz="6600" dirty="0"/>
          </a:p>
        </p:txBody>
      </p:sp>
    </p:spTree>
    <p:extLst>
      <p:ext uri="{BB962C8B-B14F-4D97-AF65-F5344CB8AC3E}">
        <p14:creationId xmlns:p14="http://schemas.microsoft.com/office/powerpoint/2010/main" val="3501567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15F657B-D338-4006-ACAA-F4A4CE1BA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86540"/>
          </a:xfrm>
        </p:spPr>
        <p:txBody>
          <a:bodyPr/>
          <a:lstStyle/>
          <a:p>
            <a:r>
              <a:rPr lang="hr-HR" dirty="0"/>
              <a:t>OPĆENITO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372F297-89DC-46F6-9EAB-C81DDAD1D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76039"/>
            <a:ext cx="8596668" cy="4665323"/>
          </a:xfrm>
        </p:spPr>
        <p:txBody>
          <a:bodyPr/>
          <a:lstStyle/>
          <a:p>
            <a:r>
              <a:rPr lang="hr-HR" dirty="0"/>
              <a:t>Dragutin </a:t>
            </a:r>
            <a:r>
              <a:rPr lang="hr-HR" dirty="0" err="1"/>
              <a:t>Stražimir</a:t>
            </a:r>
            <a:r>
              <a:rPr lang="hr-HR" dirty="0"/>
              <a:t> rođen je 27. rujna 1821. u Velikom Bukovcu</a:t>
            </a:r>
          </a:p>
          <a:p>
            <a:r>
              <a:rPr lang="hr-HR" dirty="0"/>
              <a:t>Prvo ime: Karlo </a:t>
            </a:r>
            <a:r>
              <a:rPr lang="hr-HR" dirty="0" err="1"/>
              <a:t>Wachter</a:t>
            </a:r>
            <a:endParaRPr lang="hr-HR" dirty="0"/>
          </a:p>
          <a:p>
            <a:r>
              <a:rPr lang="hr-HR" dirty="0"/>
              <a:t>Otac Franz providnik na  </a:t>
            </a:r>
            <a:r>
              <a:rPr lang="hr-HR" dirty="0" err="1"/>
              <a:t>Draškovićevu</a:t>
            </a:r>
            <a:r>
              <a:rPr lang="hr-HR" dirty="0"/>
              <a:t> imanju </a:t>
            </a:r>
          </a:p>
          <a:p>
            <a:r>
              <a:rPr lang="hr-HR" dirty="0"/>
              <a:t>Majka Rozalija </a:t>
            </a:r>
          </a:p>
          <a:p>
            <a:r>
              <a:rPr lang="hr-HR" dirty="0"/>
              <a:t>Krsni kumovi: grof Karlo Drašković Trakošćanski i supruga Antonija 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1E412E3A-A2F7-4C73-8E8D-D06205B19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668" y="3429000"/>
            <a:ext cx="2015878" cy="32254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6B4966AB-66B9-45A9-B884-18108CB4D928}"/>
              </a:ext>
            </a:extLst>
          </p:cNvPr>
          <p:cNvSpPr txBox="1"/>
          <p:nvPr/>
        </p:nvSpPr>
        <p:spPr>
          <a:xfrm>
            <a:off x="7301345" y="6050778"/>
            <a:ext cx="454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2641337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BB0352-FA43-484E-B4BD-7BAB261E9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9806"/>
          </a:xfrm>
        </p:spPr>
        <p:txBody>
          <a:bodyPr/>
          <a:lstStyle/>
          <a:p>
            <a:r>
              <a:rPr lang="hr-HR" dirty="0"/>
              <a:t>DJETINJSTVO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755709E-8666-4FF0-8533-C5FC12ADF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87263"/>
            <a:ext cx="9420311" cy="4754100"/>
          </a:xfrm>
        </p:spPr>
        <p:txBody>
          <a:bodyPr>
            <a:normAutofit/>
          </a:bodyPr>
          <a:lstStyle/>
          <a:p>
            <a:r>
              <a:rPr lang="hr-HR" dirty="0"/>
              <a:t>1828. počinje polaziti prvi razred pučke škole u trgovištu </a:t>
            </a:r>
            <a:r>
              <a:rPr lang="hr-HR" dirty="0" err="1"/>
              <a:t>Petrijanec</a:t>
            </a:r>
            <a:endParaRPr lang="hr-HR" dirty="0"/>
          </a:p>
          <a:p>
            <a:r>
              <a:rPr lang="hr-HR" dirty="0"/>
              <a:t>Sljedeće godine polazi normalnu školu u Bjelovaru</a:t>
            </a:r>
          </a:p>
          <a:p>
            <a:r>
              <a:rPr lang="hr-HR" dirty="0"/>
              <a:t>odličan učenik</a:t>
            </a:r>
          </a:p>
          <a:p>
            <a:r>
              <a:rPr lang="hr-HR" dirty="0"/>
              <a:t>otac ga zbog brojne obitelji nije mogao dalje financirati, želi da završi zanat</a:t>
            </a:r>
          </a:p>
          <a:p>
            <a:r>
              <a:rPr lang="hr-HR" dirty="0"/>
              <a:t>da ne završi kao obrtnik, </a:t>
            </a:r>
            <a:r>
              <a:rPr lang="hr-HR" dirty="0" err="1"/>
              <a:t>Stražimiru</a:t>
            </a:r>
            <a:r>
              <a:rPr lang="hr-HR" dirty="0"/>
              <a:t> je pomogao kum Karlo Drašković</a:t>
            </a:r>
          </a:p>
          <a:p>
            <a:r>
              <a:rPr lang="hr-HR" dirty="0"/>
              <a:t>upisuje u gimnaziju u </a:t>
            </a:r>
            <a:r>
              <a:rPr lang="hr-HR" dirty="0" err="1"/>
              <a:t>Nagy</a:t>
            </a:r>
            <a:r>
              <a:rPr lang="hr-HR" dirty="0"/>
              <a:t> </a:t>
            </a:r>
            <a:r>
              <a:rPr lang="hr-HR" dirty="0" err="1"/>
              <a:t>Kanizsu</a:t>
            </a:r>
            <a:endParaRPr lang="hr-HR" dirty="0"/>
          </a:p>
          <a:p>
            <a:r>
              <a:rPr lang="hr-HR" dirty="0"/>
              <a:t>u potpunosti svladava mađarski jezik</a:t>
            </a:r>
          </a:p>
          <a:p>
            <a:r>
              <a:rPr lang="hr-HR" dirty="0"/>
              <a:t>1836. napušta grad</a:t>
            </a:r>
          </a:p>
          <a:p>
            <a:r>
              <a:rPr lang="hr-HR" dirty="0"/>
              <a:t>u zagrebačkoj gimnaziji završava peti razred „Retoriku” i šesti razred „Poetiku”</a:t>
            </a:r>
          </a:p>
          <a:p>
            <a:r>
              <a:rPr lang="hr-HR" dirty="0"/>
              <a:t>ponovno vraća znanje gotovo zaboravljenoga hrvatskog jezika</a:t>
            </a:r>
          </a:p>
        </p:txBody>
      </p:sp>
    </p:spTree>
    <p:extLst>
      <p:ext uri="{BB962C8B-B14F-4D97-AF65-F5344CB8AC3E}">
        <p14:creationId xmlns:p14="http://schemas.microsoft.com/office/powerpoint/2010/main" val="153355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944341-DBDB-4863-A839-AB416311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9907"/>
          </a:xfrm>
        </p:spPr>
        <p:txBody>
          <a:bodyPr/>
          <a:lstStyle/>
          <a:p>
            <a:r>
              <a:rPr lang="hr-HR" dirty="0"/>
              <a:t>STUDIJ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0456657-1392-465D-8142-980B39D52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67161"/>
            <a:ext cx="9314350" cy="4674201"/>
          </a:xfrm>
        </p:spPr>
        <p:txBody>
          <a:bodyPr/>
          <a:lstStyle/>
          <a:p>
            <a:r>
              <a:rPr lang="hr-HR" dirty="0"/>
              <a:t>1839. upisuje bogosloviju u Zagrebu</a:t>
            </a:r>
          </a:p>
          <a:p>
            <a:r>
              <a:rPr lang="hr-HR" dirty="0"/>
              <a:t>na Bogosloviji je </a:t>
            </a:r>
            <a:r>
              <a:rPr lang="hr-HR" dirty="0" err="1"/>
              <a:t>Wachter</a:t>
            </a:r>
            <a:r>
              <a:rPr lang="hr-HR" dirty="0"/>
              <a:t> učio ruski i češki, a čitao je i slovačka i češka djela jer se spremao na put u Češku</a:t>
            </a:r>
          </a:p>
          <a:p>
            <a:r>
              <a:rPr lang="hr-HR" dirty="0"/>
              <a:t>smatrajući da se putovanjem čovjek najbolje obrazuje, krenuo kao bogoslov druge godine iz Križevaca u Prag </a:t>
            </a:r>
          </a:p>
          <a:p>
            <a:r>
              <a:rPr lang="hr-HR" dirty="0"/>
              <a:t>studij je završio 1845. te se zaredio u srpnju i postavljen je za kapelana u župi Sveti </a:t>
            </a:r>
            <a:r>
              <a:rPr lang="hr-HR" dirty="0" err="1"/>
              <a:t>Gjurg</a:t>
            </a:r>
            <a:r>
              <a:rPr lang="hr-HR" dirty="0"/>
              <a:t> kod Ludbrega</a:t>
            </a:r>
          </a:p>
          <a:p>
            <a:r>
              <a:rPr lang="hr-HR" dirty="0"/>
              <a:t>usmjeren prema zemljoradnji, već 1847. postaje član gospodarske podružnice </a:t>
            </a:r>
            <a:r>
              <a:rPr lang="hr-HR" dirty="0" err="1"/>
              <a:t>podravačke</a:t>
            </a:r>
            <a:r>
              <a:rPr lang="hr-HR" dirty="0"/>
              <a:t> koja je imala sjedište u Koprivnici</a:t>
            </a:r>
          </a:p>
        </p:txBody>
      </p:sp>
    </p:spTree>
    <p:extLst>
      <p:ext uri="{BB962C8B-B14F-4D97-AF65-F5344CB8AC3E}">
        <p14:creationId xmlns:p14="http://schemas.microsoft.com/office/powerpoint/2010/main" val="1079388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DB84DE6C-7742-4534-8BFF-036A00240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896" y="633456"/>
            <a:ext cx="7301426" cy="5305703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DAFAF5BE-803C-43EC-A26E-363CF69699EA}"/>
              </a:ext>
            </a:extLst>
          </p:cNvPr>
          <p:cNvSpPr txBox="1"/>
          <p:nvPr/>
        </p:nvSpPr>
        <p:spPr>
          <a:xfrm>
            <a:off x="3934691" y="6224544"/>
            <a:ext cx="73014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1641502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CE3ADC8-BC02-42FE-BB15-5B29699F6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77662"/>
          </a:xfrm>
        </p:spPr>
        <p:txBody>
          <a:bodyPr/>
          <a:lstStyle/>
          <a:p>
            <a:r>
              <a:rPr lang="hr-HR" dirty="0"/>
              <a:t>DJELOVANJE KAO SVEĆENIK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6008FB4-B09B-46D7-B61C-7A2FEE3606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376038"/>
            <a:ext cx="10385729" cy="5126797"/>
          </a:xfrm>
        </p:spPr>
        <p:txBody>
          <a:bodyPr/>
          <a:lstStyle/>
          <a:p>
            <a:r>
              <a:rPr lang="hr-HR" dirty="0" err="1"/>
              <a:t>Stražimir</a:t>
            </a:r>
            <a:r>
              <a:rPr lang="hr-HR" dirty="0"/>
              <a:t> 1851. godine prihvaća poziv zelinskog vlastelina Dragutina </a:t>
            </a:r>
            <a:r>
              <a:rPr lang="hr-HR" dirty="0" err="1"/>
              <a:t>Domjanića</a:t>
            </a:r>
            <a:r>
              <a:rPr lang="hr-HR" dirty="0"/>
              <a:t> da preuzme  župu Svetog Nikole u Donjoj Zelini</a:t>
            </a:r>
          </a:p>
          <a:p>
            <a:r>
              <a:rPr lang="hr-HR" dirty="0"/>
              <a:t>najprije kao upravitelj, a poslije i kao župnik</a:t>
            </a:r>
          </a:p>
          <a:p>
            <a:r>
              <a:rPr lang="hr-HR" dirty="0"/>
              <a:t>zelinski plemenitaši su se razvili kao posebna grupa koja je bila bliža narodu</a:t>
            </a:r>
          </a:p>
          <a:p>
            <a:r>
              <a:rPr lang="hr-HR" dirty="0"/>
              <a:t>žele da narod bude pismen i prosvijećen</a:t>
            </a:r>
          </a:p>
          <a:p>
            <a:r>
              <a:rPr lang="hr-HR" dirty="0"/>
              <a:t>posljedica: viši životni standard cjelokupnog pučanstva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38F68354-F806-4956-B3F9-587C6DF5B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2885" y="3776985"/>
            <a:ext cx="4270159" cy="2782720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AC97D2A-77FA-4CD2-896F-1192F0CE8E5C}"/>
              </a:ext>
            </a:extLst>
          </p:cNvPr>
          <p:cNvSpPr txBox="1"/>
          <p:nvPr/>
        </p:nvSpPr>
        <p:spPr>
          <a:xfrm>
            <a:off x="6511636" y="5981314"/>
            <a:ext cx="5003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954859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8E1417-73F4-418F-8269-A0982B70F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51029"/>
          </a:xfrm>
        </p:spPr>
        <p:txBody>
          <a:bodyPr/>
          <a:lstStyle/>
          <a:p>
            <a:r>
              <a:rPr lang="hr-HR" dirty="0"/>
              <a:t>PUČKA ŠKOLA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35CD1C3-57B9-43C2-9A92-26EAA2231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260629"/>
            <a:ext cx="9153447" cy="4780733"/>
          </a:xfrm>
        </p:spPr>
        <p:txBody>
          <a:bodyPr/>
          <a:lstStyle/>
          <a:p>
            <a:r>
              <a:rPr lang="hr-HR" dirty="0"/>
              <a:t>narod je sposoban koristiti se tekovinama moderne tehnologije samo onda kad je pismen</a:t>
            </a:r>
          </a:p>
          <a:p>
            <a:r>
              <a:rPr lang="hr-HR" dirty="0"/>
              <a:t>Dragutin </a:t>
            </a:r>
            <a:r>
              <a:rPr lang="hr-HR" dirty="0" err="1"/>
              <a:t>Stražimir</a:t>
            </a:r>
            <a:r>
              <a:rPr lang="hr-HR" dirty="0"/>
              <a:t> osniva 1852. pučku školu u koju se javilo 30 učenika</a:t>
            </a:r>
          </a:p>
          <a:p>
            <a:r>
              <a:rPr lang="hr-HR" dirty="0"/>
              <a:t>Župa uzdržava sve do 1875. kad je na osnovi Mažuranićeva zakona o školstvu postala državna</a:t>
            </a:r>
          </a:p>
          <a:p>
            <a:r>
              <a:rPr lang="hr-HR" dirty="0" err="1"/>
              <a:t>Stražimir</a:t>
            </a:r>
            <a:r>
              <a:rPr lang="hr-HR" dirty="0"/>
              <a:t> živi krajnje oskudno i bijedno usprkos tome što mu je uspjelo osnovati gospodarsku podružnicu Hrvatsko-slavonskoga gospodarskog društva u Zelini, radeći kao tajnik</a:t>
            </a:r>
          </a:p>
          <a:p>
            <a:r>
              <a:rPr lang="hr-HR" dirty="0"/>
              <a:t>počeo je pisati brojne gospodarske članke i obavijesti većinom nepotpisano, i to dakako na hrvatskom jeziku koji je bio jezik Gospodarskog lista,  ali i jezik Narodnih novina</a:t>
            </a:r>
          </a:p>
        </p:txBody>
      </p:sp>
    </p:spTree>
    <p:extLst>
      <p:ext uri="{BB962C8B-B14F-4D97-AF65-F5344CB8AC3E}">
        <p14:creationId xmlns:p14="http://schemas.microsoft.com/office/powerpoint/2010/main" val="37203063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>
            <a:extLst>
              <a:ext uri="{FF2B5EF4-FFF2-40B4-BE49-F238E27FC236}">
                <a16:creationId xmlns:a16="http://schemas.microsoft.com/office/drawing/2014/main" id="{50773AAF-ED90-4477-B328-27DE1AD551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650" y="686911"/>
            <a:ext cx="7645523" cy="5198956"/>
          </a:xfrm>
          <a:prstGeom prst="rect">
            <a:avLst/>
          </a:prstGeom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1BA933A1-D1FE-41C5-BBCA-3126A44A36A1}"/>
              </a:ext>
            </a:extLst>
          </p:cNvPr>
          <p:cNvSpPr txBox="1"/>
          <p:nvPr/>
        </p:nvSpPr>
        <p:spPr>
          <a:xfrm rot="10800000" flipV="1">
            <a:off x="3380509" y="6214896"/>
            <a:ext cx="72182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366906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7EAE15-EC17-4575-92C5-4820C3BC6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10827"/>
          </a:xfrm>
        </p:spPr>
        <p:txBody>
          <a:bodyPr/>
          <a:lstStyle/>
          <a:p>
            <a:r>
              <a:rPr lang="hr-HR" dirty="0"/>
              <a:t>GOSPODARSKI LIST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58BBD8F-6AAF-4975-8A31-8BB982007F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1449"/>
            <a:ext cx="3548437" cy="4549913"/>
          </a:xfrm>
        </p:spPr>
        <p:txBody>
          <a:bodyPr/>
          <a:lstStyle/>
          <a:p>
            <a:r>
              <a:rPr lang="hr-HR" dirty="0"/>
              <a:t>1852. napisao je uvodnik u Narodnim novinama </a:t>
            </a:r>
          </a:p>
          <a:p>
            <a:r>
              <a:rPr lang="hr-HR" dirty="0"/>
              <a:t>potiče izdavanje zasebnog nedjeljnoga Gospodarskog lista 1853. godine </a:t>
            </a:r>
          </a:p>
          <a:p>
            <a:r>
              <a:rPr lang="hr-HR" dirty="0"/>
              <a:t>počele izlaziti Gospodarske novine kao nastavak prijašnjeg Lista mjesečnog </a:t>
            </a:r>
            <a:r>
              <a:rPr lang="hr-HR" dirty="0" err="1"/>
              <a:t>Horvatsko</a:t>
            </a:r>
            <a:r>
              <a:rPr lang="hr-HR" dirty="0"/>
              <a:t>-slavonskoga gospodarskoga društva</a:t>
            </a:r>
          </a:p>
          <a:p>
            <a:endParaRPr lang="hr-HR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6F509C99-8C8F-4C92-B342-5438DEE2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6232" y="1322880"/>
            <a:ext cx="3638932" cy="4718482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C2D065B8-7093-43C4-875D-92EF2B95CC75}"/>
              </a:ext>
            </a:extLst>
          </p:cNvPr>
          <p:cNvSpPr txBox="1"/>
          <p:nvPr/>
        </p:nvSpPr>
        <p:spPr>
          <a:xfrm>
            <a:off x="6565438" y="6017567"/>
            <a:ext cx="5417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200" b="1" dirty="0"/>
              <a:t>Izvor: https://www.muzej-zelina.hr/hr/pozdrav-iz-sv-ivana-zeline/dragutin-strazimir-1821-1891/</a:t>
            </a:r>
          </a:p>
        </p:txBody>
      </p:sp>
    </p:spTree>
    <p:extLst>
      <p:ext uri="{BB962C8B-B14F-4D97-AF65-F5344CB8AC3E}">
        <p14:creationId xmlns:p14="http://schemas.microsoft.com/office/powerpoint/2010/main" val="2930702326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1E45DDC70B3F4CB7D93E3D9C5BE227" ma:contentTypeVersion="9" ma:contentTypeDescription="Create a new document." ma:contentTypeScope="" ma:versionID="86fd72d7cac67fe18b7248ff83867a22">
  <xsd:schema xmlns:xsd="http://www.w3.org/2001/XMLSchema" xmlns:xs="http://www.w3.org/2001/XMLSchema" xmlns:p="http://schemas.microsoft.com/office/2006/metadata/properties" xmlns:ns2="64a39961-3285-4b83-ab38-a53665f7c43d" targetNamespace="http://schemas.microsoft.com/office/2006/metadata/properties" ma:root="true" ma:fieldsID="24fb249b3d9f48d51c29f815866188e0" ns2:_="">
    <xsd:import namespace="64a39961-3285-4b83-ab38-a53665f7c43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a39961-3285-4b83-ab38-a53665f7c4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F251AD-D500-4861-8ED4-0B3CF4583FD7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77568C2-C823-4DF8-AE31-991B22B2EA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1FB4BD4-04B0-413A-91E9-1026B6A647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4a39961-3285-4b83-ab38-a53665f7c4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126</TotalTime>
  <Words>923</Words>
  <Application>Microsoft Office PowerPoint</Application>
  <PresentationFormat>Široki zaslon</PresentationFormat>
  <Paragraphs>85</Paragraphs>
  <Slides>17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17</vt:i4>
      </vt:variant>
    </vt:vector>
  </HeadingPairs>
  <TitlesOfParts>
    <vt:vector size="22" baseType="lpstr">
      <vt:lpstr>Arial</vt:lpstr>
      <vt:lpstr>Trebuchet MS</vt:lpstr>
      <vt:lpstr>Wingdings</vt:lpstr>
      <vt:lpstr>Wingdings 3</vt:lpstr>
      <vt:lpstr>Faseta</vt:lpstr>
      <vt:lpstr>DRAGUTIN STRAŽIMIR</vt:lpstr>
      <vt:lpstr>OPĆENITO</vt:lpstr>
      <vt:lpstr>DJETINJSTVO</vt:lpstr>
      <vt:lpstr>STUDIJ</vt:lpstr>
      <vt:lpstr>PowerPoint prezentacija</vt:lpstr>
      <vt:lpstr>DJELOVANJE KAO SVEĆENIK</vt:lpstr>
      <vt:lpstr>PUČKA ŠKOLA</vt:lpstr>
      <vt:lpstr>PowerPoint prezentacija</vt:lpstr>
      <vt:lpstr>GOSPODARSKI LIST</vt:lpstr>
      <vt:lpstr>IZLOŽBE I NAGRADE</vt:lpstr>
      <vt:lpstr>PowerPoint prezentacija</vt:lpstr>
      <vt:lpstr>PowerPoint prezentacija</vt:lpstr>
      <vt:lpstr>PowerPoint prezentacija</vt:lpstr>
      <vt:lpstr>POSLOVI</vt:lpstr>
      <vt:lpstr>SMRT</vt:lpstr>
      <vt:lpstr>Tekstualni dijelovi prezentacije preuzeti su i prilagođeni s https://www.muzej-zelina.hr/hr/pozdrav-iz-sv-ivana-zeline/dragutin-strazimir-1821-1891/  Sve su ilustracije preuzete s https://www.muzej-zelina.hr/hr/pozdrav-iz-sv-ivana-zeline/dragutin-strazimir-1821-1891/  </vt:lpstr>
      <vt:lpstr>HVALA NA PAŽNJI!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DRAGUTIN STRAŽIMIR</dc:title>
  <dc:creator>Korisnik</dc:creator>
  <cp:lastModifiedBy>Martina Zerec</cp:lastModifiedBy>
  <cp:revision>15</cp:revision>
  <dcterms:created xsi:type="dcterms:W3CDTF">2021-04-13T19:15:52Z</dcterms:created>
  <dcterms:modified xsi:type="dcterms:W3CDTF">2021-04-29T06:01:56Z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0x010100D31E45DDC70B3F4CB7D93E3D9C5BE227</vt:lpwstr>
  </property>
</Properties>
</file>