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67" r:id="rId14"/>
    <p:sldId id="269" r:id="rId15"/>
    <p:sldId id="270" r:id="rId16"/>
    <p:sldId id="274"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r-HR"/>
              <a:t>Kliknite da biste uredili stil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06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319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Kliknite da biste uredili stil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061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164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Kliknite da biste uredili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502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r-HR"/>
              <a:t>Kliknite da biste uredili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201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209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548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r-HR"/>
              <a:t>Kliknite da biste uredili stil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644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194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393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258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149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699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r-HR"/>
              <a:t>Kliknite da biste uredili stil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389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178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349090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r.wikipedia.org/w/index.php?title=Papilarna_linija&amp;action=edit&amp;redlink=1"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r.wikipedia.org/wiki/Epicentar" TargetMode="External"/><Relationship Id="rId2" Type="http://schemas.openxmlformats.org/officeDocument/2006/relationships/hyperlink" Target="https://hr.wikipedia.org/wiki/Mohorovi%C4%8Di%C4%87ev_diskontinuitet"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r.wikipedia.org/wiki/Hrvatski_sabor" TargetMode="External"/><Relationship Id="rId7" Type="http://schemas.openxmlformats.org/officeDocument/2006/relationships/hyperlink" Target="https://hr.wikipedia.org/w/index.php?title=Hrvatsko_planinsko_dru%C5%A1tvo&amp;action=edit&amp;redlink=1" TargetMode="External"/><Relationship Id="rId2" Type="http://schemas.openxmlformats.org/officeDocument/2006/relationships/hyperlink" Target="https://hr.wikipedia.org/wiki/Klasi%C4%8Dna_gimnazija_u_Zagrebu" TargetMode="External"/><Relationship Id="rId1" Type="http://schemas.openxmlformats.org/officeDocument/2006/relationships/slideLayout" Target="../slideLayouts/slideLayout2.xml"/><Relationship Id="rId6" Type="http://schemas.openxmlformats.org/officeDocument/2006/relationships/hyperlink" Target="https://hr.wikipedia.org/wiki/Gospodarski_list" TargetMode="External"/><Relationship Id="rId5" Type="http://schemas.openxmlformats.org/officeDocument/2006/relationships/hyperlink" Target="https://hr.wikipedia.org/wiki/Katoli%C4%8Dki_list" TargetMode="External"/><Relationship Id="rId4" Type="http://schemas.openxmlformats.org/officeDocument/2006/relationships/hyperlink" Target="https://hr.wikipedia.org/wiki/Knji%C5%BEevnik_(%C4%8Dasopi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hr.wikipedia.org/wiki/Narodne_novin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hr.wikipedia.org/wiki/Klasi%C4%8Dna_gimnazija_u_Zagreb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r.wikipedia.org/wiki/Svjetska_izlo%C5%BEb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615E0B-9D23-4125-8F40-FF6FEA9D20D3}"/>
              </a:ext>
            </a:extLst>
          </p:cNvPr>
          <p:cNvSpPr>
            <a:spLocks noGrp="1"/>
          </p:cNvSpPr>
          <p:nvPr>
            <p:ph type="ctrTitle"/>
          </p:nvPr>
        </p:nvSpPr>
        <p:spPr>
          <a:xfrm>
            <a:off x="2423497" y="3162671"/>
            <a:ext cx="8300728" cy="2262781"/>
          </a:xfrm>
        </p:spPr>
        <p:txBody>
          <a:bodyPr>
            <a:normAutofit/>
          </a:bodyPr>
          <a:lstStyle/>
          <a:p>
            <a:r>
              <a:rPr lang="hr-HR" sz="4800" b="1" dirty="0">
                <a:solidFill>
                  <a:schemeClr val="accent1">
                    <a:lumMod val="75000"/>
                  </a:schemeClr>
                </a:solidFill>
                <a:latin typeface="Calibri" panose="020F0502020204030204" pitchFamily="34" charset="0"/>
                <a:cs typeface="Calibri" panose="020F0502020204030204" pitchFamily="34" charset="0"/>
              </a:rPr>
              <a:t>Hrvatski znanstvenici i izumitelji 19. stoljeća</a:t>
            </a:r>
          </a:p>
        </p:txBody>
      </p:sp>
      <p:sp>
        <p:nvSpPr>
          <p:cNvPr id="4" name="TekstniOkvir 3">
            <a:extLst>
              <a:ext uri="{FF2B5EF4-FFF2-40B4-BE49-F238E27FC236}">
                <a16:creationId xmlns:a16="http://schemas.microsoft.com/office/drawing/2014/main" id="{C9708794-DF02-45C8-BA17-CB22102968D9}"/>
              </a:ext>
            </a:extLst>
          </p:cNvPr>
          <p:cNvSpPr txBox="1"/>
          <p:nvPr/>
        </p:nvSpPr>
        <p:spPr>
          <a:xfrm>
            <a:off x="2547891" y="5690589"/>
            <a:ext cx="8300728" cy="338554"/>
          </a:xfrm>
          <a:prstGeom prst="rect">
            <a:avLst/>
          </a:prstGeom>
          <a:noFill/>
        </p:spPr>
        <p:txBody>
          <a:bodyPr wrap="square" rtlCol="0">
            <a:spAutoFit/>
          </a:bodyPr>
          <a:lstStyle/>
          <a:p>
            <a:pPr algn="r"/>
            <a:r>
              <a:rPr lang="hr-HR" sz="1600" dirty="0">
                <a:latin typeface="Calibri" panose="020F0502020204030204" pitchFamily="34" charset="0"/>
                <a:cs typeface="Calibri" panose="020F0502020204030204" pitchFamily="34" charset="0"/>
              </a:rPr>
              <a:t>Ivan </a:t>
            </a:r>
            <a:r>
              <a:rPr lang="hr-HR" sz="1600" dirty="0" err="1">
                <a:latin typeface="Calibri" panose="020F0502020204030204" pitchFamily="34" charset="0"/>
                <a:cs typeface="Calibri" panose="020F0502020204030204" pitchFamily="34" charset="0"/>
              </a:rPr>
              <a:t>Žugaj</a:t>
            </a:r>
            <a:r>
              <a:rPr lang="hr-HR" sz="1600" dirty="0">
                <a:latin typeface="Calibri" panose="020F0502020204030204" pitchFamily="34" charset="0"/>
                <a:cs typeface="Calibri" panose="020F0502020204030204" pitchFamily="34" charset="0"/>
              </a:rPr>
              <a:t>, travanj, 2021.</a:t>
            </a:r>
          </a:p>
        </p:txBody>
      </p:sp>
      <p:cxnSp>
        <p:nvCxnSpPr>
          <p:cNvPr id="6" name="Ravni poveznik 5">
            <a:extLst>
              <a:ext uri="{FF2B5EF4-FFF2-40B4-BE49-F238E27FC236}">
                <a16:creationId xmlns:a16="http://schemas.microsoft.com/office/drawing/2014/main" id="{EF9E6CF0-8BF8-4C12-B9C9-1429C0A146EE}"/>
              </a:ext>
            </a:extLst>
          </p:cNvPr>
          <p:cNvCxnSpPr/>
          <p:nvPr/>
        </p:nvCxnSpPr>
        <p:spPr>
          <a:xfrm>
            <a:off x="2530136" y="5601807"/>
            <a:ext cx="81940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283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462521" y="1558495"/>
            <a:ext cx="7234655" cy="807860"/>
          </a:xfrm>
        </p:spPr>
        <p:txBody>
          <a:bodyPr/>
          <a:lstStyle/>
          <a:p>
            <a:r>
              <a:rPr lang="hr-HR" b="1" dirty="0"/>
              <a:t>David Schwarz</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185249" y="474658"/>
            <a:ext cx="8120341" cy="1083837"/>
          </a:xfrm>
        </p:spPr>
        <p:txBody>
          <a:bodyPr>
            <a:normAutofit/>
          </a:bodyPr>
          <a:lstStyle/>
          <a:p>
            <a:r>
              <a:rPr lang="hr-HR" sz="2000" b="1" dirty="0">
                <a:latin typeface="Calibri" panose="020F0502020204030204" pitchFamily="34" charset="0"/>
                <a:cs typeface="Calibri" panose="020F0502020204030204" pitchFamily="34" charset="0"/>
              </a:rPr>
              <a:t>Hrvatski konstruktor i  trgovac mađarskog porijekla</a:t>
            </a:r>
          </a:p>
          <a:p>
            <a:pPr marL="0" indent="0">
              <a:buNone/>
            </a:pPr>
            <a:r>
              <a:rPr lang="hr-HR" sz="1900" b="1" dirty="0">
                <a:solidFill>
                  <a:schemeClr val="tx1"/>
                </a:solidFill>
                <a:latin typeface="Calibri" panose="020F0502020204030204" pitchFamily="34" charset="0"/>
                <a:cs typeface="Calibri" panose="020F0502020204030204" pitchFamily="34" charset="0"/>
              </a:rPr>
              <a:t>      </a:t>
            </a:r>
            <a:r>
              <a:rPr lang="hr-HR" sz="1900" dirty="0">
                <a:solidFill>
                  <a:schemeClr val="tx1"/>
                </a:solidFill>
                <a:latin typeface="Calibri" panose="020F0502020204030204" pitchFamily="34" charset="0"/>
                <a:cs typeface="Calibri" panose="020F0502020204030204" pitchFamily="34" charset="0"/>
              </a:rPr>
              <a:t>(</a:t>
            </a:r>
            <a:r>
              <a:rPr lang="hr-HR" dirty="0" err="1">
                <a:latin typeface="Calibri" panose="020F0502020204030204" pitchFamily="34" charset="0"/>
                <a:cs typeface="Calibri" panose="020F0502020204030204" pitchFamily="34" charset="0"/>
              </a:rPr>
              <a:t>Keszthely</a:t>
            </a:r>
            <a:r>
              <a:rPr lang="hr-HR" dirty="0">
                <a:latin typeface="Calibri" panose="020F0502020204030204" pitchFamily="34" charset="0"/>
                <a:cs typeface="Calibri" panose="020F0502020204030204" pitchFamily="34" charset="0"/>
              </a:rPr>
              <a:t>, Madžarska, 2. 10. 1850 – Beč, 13. 1. 1897.)</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462521" y="2359025"/>
            <a:ext cx="7843070" cy="40243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Tvorac prvoga upravljivog aluminijskog zračnog broda s benzinskim motorom. S trinaest godina nastanio se s majkom u Županji. Svršivši trgovački zanat, postao je uspješnim trgovcem drvom i izgradio pilanu u Našicama. Radeći na tehničkim izumima, počeo se zanimati za tehniku, osobito za letenje i došao do zamisli o gradnji upravljive zračne letjelice, pa je u Zagrebu 1880-ih radio na modelu zračnoga broda s benzinskim motorom</a:t>
            </a:r>
            <a:r>
              <a:rPr lang="hr-HR" dirty="0"/>
              <a:t>.</a:t>
            </a:r>
          </a:p>
          <a:p>
            <a:pPr marL="0" indent="0" algn="just">
              <a:buNone/>
            </a:pPr>
            <a:r>
              <a:rPr lang="hr-HR" sz="1600" b="1" dirty="0">
                <a:latin typeface="Calibri" panose="020F0502020204030204" pitchFamily="34" charset="0"/>
                <a:cs typeface="Calibri" panose="020F0502020204030204" pitchFamily="34" charset="0"/>
              </a:rPr>
              <a:t>Odlazi u Njemačku, te se zaposlio u tvornici aluminija Carla </a:t>
            </a:r>
            <a:r>
              <a:rPr lang="hr-HR" sz="1600" b="1" dirty="0" err="1">
                <a:latin typeface="Calibri" panose="020F0502020204030204" pitchFamily="34" charset="0"/>
                <a:cs typeface="Calibri" panose="020F0502020204030204" pitchFamily="34" charset="0"/>
              </a:rPr>
              <a:t>Berga</a:t>
            </a:r>
            <a:r>
              <a:rPr lang="hr-HR" sz="1600" b="1" dirty="0">
                <a:latin typeface="Calibri" panose="020F0502020204030204" pitchFamily="34" charset="0"/>
                <a:cs typeface="Calibri" panose="020F0502020204030204" pitchFamily="34" charset="0"/>
              </a:rPr>
              <a:t>, s kojim je radio na novoj aluminijskoj slitini (tzv. </a:t>
            </a:r>
            <a:r>
              <a:rPr lang="hr-HR" sz="1600" b="1" dirty="0" err="1">
                <a:latin typeface="Calibri" panose="020F0502020204030204" pitchFamily="34" charset="0"/>
                <a:cs typeface="Calibri" panose="020F0502020204030204" pitchFamily="34" charset="0"/>
              </a:rPr>
              <a:t>Schwarzov</a:t>
            </a:r>
            <a:r>
              <a:rPr lang="hr-HR" sz="1600" b="1" dirty="0">
                <a:latin typeface="Calibri" panose="020F0502020204030204" pitchFamily="34" charset="0"/>
                <a:cs typeface="Calibri" panose="020F0502020204030204" pitchFamily="34" charset="0"/>
              </a:rPr>
              <a:t> aluminij), pogodnijoj za izradu letjelica. </a:t>
            </a:r>
          </a:p>
          <a:p>
            <a:pPr marL="0" indent="0" algn="just">
              <a:buNone/>
            </a:pPr>
            <a:r>
              <a:rPr lang="hr-HR" sz="1600" b="1" dirty="0">
                <a:latin typeface="Calibri" panose="020F0502020204030204" pitchFamily="34" charset="0"/>
                <a:cs typeface="Calibri" panose="020F0502020204030204" pitchFamily="34" charset="0"/>
              </a:rPr>
              <a:t>Prvi zračni brod izgradio je u Sankt Peterburgu 1893. g. Potom na vojnom uzletištu </a:t>
            </a:r>
            <a:r>
              <a:rPr lang="hr-HR" sz="1600" b="1" dirty="0" err="1">
                <a:latin typeface="Calibri" panose="020F0502020204030204" pitchFamily="34" charset="0"/>
                <a:cs typeface="Calibri" panose="020F0502020204030204" pitchFamily="34" charset="0"/>
              </a:rPr>
              <a:t>Tempelhof</a:t>
            </a:r>
            <a:r>
              <a:rPr lang="hr-HR" sz="1600" b="1" dirty="0">
                <a:latin typeface="Calibri" panose="020F0502020204030204" pitchFamily="34" charset="0"/>
                <a:cs typeface="Calibri" panose="020F0502020204030204" pitchFamily="34" charset="0"/>
              </a:rPr>
              <a:t> pokraj Berlina gradi zračni brod oblika topovske granate od aluminija ispunjen vodikom, dugačak 48 m, promjera 12 m, mase 3560 kg, obujma 3697 m³ pokretan je benzinskim motorom snage 11,76 kW. Prvi službeni let zakazan za 15. 1. 1897. Schwarz nije dočekao. Let je ipak obavljen 3. 11. 1897., ali se brod srušio zbog pada remenja s propelera. Potaknut </a:t>
            </a:r>
            <a:r>
              <a:rPr lang="hr-HR" sz="1600" b="1" dirty="0" err="1">
                <a:latin typeface="Calibri" panose="020F0502020204030204" pitchFamily="34" charset="0"/>
                <a:cs typeface="Calibri" panose="020F0502020204030204" pitchFamily="34" charset="0"/>
              </a:rPr>
              <a:t>Schwarzovom</a:t>
            </a:r>
            <a:r>
              <a:rPr lang="hr-HR" sz="1600" b="1" dirty="0">
                <a:latin typeface="Calibri" panose="020F0502020204030204" pitchFamily="34" charset="0"/>
                <a:cs typeface="Calibri" panose="020F0502020204030204" pitchFamily="34" charset="0"/>
              </a:rPr>
              <a:t> idejom, grof F. Zeppelin od </a:t>
            </a:r>
            <a:r>
              <a:rPr lang="hr-HR" sz="1600" b="1" dirty="0" err="1">
                <a:latin typeface="Calibri" panose="020F0502020204030204" pitchFamily="34" charset="0"/>
                <a:cs typeface="Calibri" panose="020F0502020204030204" pitchFamily="34" charset="0"/>
              </a:rPr>
              <a:t>Schwarzove</a:t>
            </a:r>
            <a:r>
              <a:rPr lang="hr-HR" sz="1600" b="1" dirty="0">
                <a:latin typeface="Calibri" panose="020F0502020204030204" pitchFamily="34" charset="0"/>
                <a:cs typeface="Calibri" panose="020F0502020204030204" pitchFamily="34" charset="0"/>
              </a:rPr>
              <a:t> udovice za 15 000 njemačkih maraka otkupio je projekt s nacrtima, na osnovi kojih je 1900. izradio svoj brod i njime nezasluženo stekao slavu tvorca prvoga zračnoga broda.</a:t>
            </a:r>
          </a:p>
          <a:p>
            <a:pPr marL="0" indent="0" algn="just">
              <a:buNone/>
            </a:pPr>
            <a:endParaRPr lang="hr-HR" sz="1600" b="1" dirty="0">
              <a:latin typeface="Calibri" panose="020F0502020204030204" pitchFamily="34" charset="0"/>
              <a:cs typeface="Calibri" panose="020F0502020204030204" pitchFamily="34" charset="0"/>
            </a:endParaRPr>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9" name="Slika 8">
            <a:extLst>
              <a:ext uri="{FF2B5EF4-FFF2-40B4-BE49-F238E27FC236}">
                <a16:creationId xmlns:a16="http://schemas.microsoft.com/office/drawing/2014/main" id="{653310FA-B01E-4B1E-8F9D-1BB49C89AD89}"/>
              </a:ext>
            </a:extLst>
          </p:cNvPr>
          <p:cNvPicPr>
            <a:picLocks noChangeAspect="1"/>
          </p:cNvPicPr>
          <p:nvPr/>
        </p:nvPicPr>
        <p:blipFill>
          <a:blip r:embed="rId2"/>
          <a:stretch>
            <a:fillRect/>
          </a:stretch>
        </p:blipFill>
        <p:spPr>
          <a:xfrm>
            <a:off x="877199" y="703333"/>
            <a:ext cx="2245812" cy="3208302"/>
          </a:xfrm>
          <a:prstGeom prst="rect">
            <a:avLst/>
          </a:prstGeom>
        </p:spPr>
      </p:pic>
      <p:pic>
        <p:nvPicPr>
          <p:cNvPr id="2050" name="Picture 2" descr="Jeste li znali… David Schwarz | Zupanjac.net">
            <a:extLst>
              <a:ext uri="{FF2B5EF4-FFF2-40B4-BE49-F238E27FC236}">
                <a16:creationId xmlns:a16="http://schemas.microsoft.com/office/drawing/2014/main" id="{7258436A-0723-4764-BC6C-88B9116EF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99" y="4082915"/>
            <a:ext cx="2247921" cy="137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79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462521" y="1558495"/>
            <a:ext cx="7234655" cy="807860"/>
          </a:xfrm>
        </p:spPr>
        <p:txBody>
          <a:bodyPr/>
          <a:lstStyle/>
          <a:p>
            <a:r>
              <a:rPr lang="hr-HR" b="1" dirty="0"/>
              <a:t>Antun Lučić</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185249" y="474658"/>
            <a:ext cx="8120341" cy="1083837"/>
          </a:xfrm>
        </p:spPr>
        <p:txBody>
          <a:bodyPr>
            <a:normAutofit/>
          </a:bodyPr>
          <a:lstStyle/>
          <a:p>
            <a:r>
              <a:rPr lang="hr-HR" sz="2000" b="1" dirty="0">
                <a:latin typeface="Calibri" panose="020F0502020204030204" pitchFamily="34" charset="0"/>
                <a:cs typeface="Calibri" panose="020F0502020204030204" pitchFamily="34" charset="0"/>
              </a:rPr>
              <a:t>Hrvatski strojarski inženjer i stručnjak za naftno rudarstvo</a:t>
            </a:r>
            <a:r>
              <a:rPr lang="hr-HR" sz="2000" b="1" dirty="0">
                <a:solidFill>
                  <a:schemeClr val="tx1"/>
                </a:solidFill>
                <a:latin typeface="Calibri" panose="020F0502020204030204" pitchFamily="34" charset="0"/>
                <a:cs typeface="Calibri" panose="020F0502020204030204" pitchFamily="34" charset="0"/>
              </a:rPr>
              <a:t>      </a:t>
            </a:r>
          </a:p>
          <a:p>
            <a:pPr marL="0" indent="0">
              <a:buNone/>
            </a:pPr>
            <a:r>
              <a:rPr lang="hr-HR" sz="1900" dirty="0">
                <a:solidFill>
                  <a:schemeClr val="tx1"/>
                </a:solidFill>
                <a:latin typeface="Calibri" panose="020F0502020204030204" pitchFamily="34" charset="0"/>
                <a:cs typeface="Calibri" panose="020F0502020204030204" pitchFamily="34" charset="0"/>
              </a:rPr>
              <a:t>      (</a:t>
            </a:r>
            <a:r>
              <a:rPr lang="hr-HR" dirty="0">
                <a:latin typeface="Calibri" panose="020F0502020204030204" pitchFamily="34" charset="0"/>
                <a:cs typeface="Calibri" panose="020F0502020204030204" pitchFamily="34" charset="0"/>
              </a:rPr>
              <a:t>Split, 9. 9. 1855. – Washington, 2. 9. 1921.)</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462521" y="2359025"/>
            <a:ext cx="7843070" cy="40243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Školovao se u Trstu, diplomirao strojarstvo na Politehničkom institutu u </a:t>
            </a:r>
            <a:r>
              <a:rPr lang="hr-HR" sz="1600" b="1" dirty="0" err="1">
                <a:latin typeface="Calibri" panose="020F0502020204030204" pitchFamily="34" charset="0"/>
                <a:cs typeface="Calibri" panose="020F0502020204030204" pitchFamily="34" charset="0"/>
              </a:rPr>
              <a:t>Grazu</a:t>
            </a:r>
            <a:r>
              <a:rPr lang="hr-HR" sz="1600" b="1" dirty="0">
                <a:latin typeface="Calibri" panose="020F0502020204030204" pitchFamily="34" charset="0"/>
                <a:cs typeface="Calibri" panose="020F0502020204030204" pitchFamily="34" charset="0"/>
              </a:rPr>
              <a:t> 1876., a u Mornaričkoj ratnoj školi u Rijeci i Puli stekao je zvanje poručnika-brodostrojara. God. 1879. otišao je u SAD, gdje se, popravljajući rudarske strojeve, upoznao s tehnologijom rudarenja. U </a:t>
            </a:r>
            <a:r>
              <a:rPr lang="hr-HR" sz="1600" b="1" dirty="0" err="1">
                <a:latin typeface="Calibri" panose="020F0502020204030204" pitchFamily="34" charset="0"/>
                <a:cs typeface="Calibri" panose="020F0502020204030204" pitchFamily="34" charset="0"/>
              </a:rPr>
              <a:t>Louisiani</a:t>
            </a:r>
            <a:r>
              <a:rPr lang="hr-HR" sz="1600" b="1" dirty="0">
                <a:latin typeface="Calibri" panose="020F0502020204030204" pitchFamily="34" charset="0"/>
                <a:cs typeface="Calibri" panose="020F0502020204030204" pitchFamily="34" charset="0"/>
              </a:rPr>
              <a:t> je 1891. preuzeo vođenje rudnika soli i tom je prilikom uočio da se oko solnih doma nalaze </a:t>
            </a:r>
            <a:r>
              <a:rPr lang="hr-HR" sz="1600" b="1" dirty="0" err="1">
                <a:latin typeface="Calibri" panose="020F0502020204030204" pitchFamily="34" charset="0"/>
                <a:cs typeface="Calibri" panose="020F0502020204030204" pitchFamily="34" charset="0"/>
              </a:rPr>
              <a:t>isklinjenja</a:t>
            </a:r>
            <a:r>
              <a:rPr lang="hr-HR" sz="1600" b="1" dirty="0">
                <a:latin typeface="Calibri" panose="020F0502020204030204" pitchFamily="34" charset="0"/>
                <a:cs typeface="Calibri" panose="020F0502020204030204" pitchFamily="34" charset="0"/>
              </a:rPr>
              <a:t> pješčanih naslaga u kojima ima nafte, plina i sumpora. To ga je navelo da bušenjem u području solnih doma pokuša doći do ležišta nafte (tzv. metoda zamki oko solnih doma ). U tom je smislu 1913. pri Američkom institutu rudarskih i metalurških inženjera osnovao Komitet za naftu i plin (i postao mu prvim predsjednikom), koji je odobravao projekte razrade naftnih ležišta u SAD-u. Komitet je, kao </a:t>
            </a:r>
            <a:r>
              <a:rPr lang="hr-HR" sz="1600" b="1" i="1" dirty="0" err="1">
                <a:latin typeface="Calibri" panose="020F0502020204030204" pitchFamily="34" charset="0"/>
                <a:cs typeface="Calibri" panose="020F0502020204030204" pitchFamily="34" charset="0"/>
              </a:rPr>
              <a:t>Society</a:t>
            </a:r>
            <a:r>
              <a:rPr lang="hr-HR" sz="1600" b="1" i="1" dirty="0">
                <a:latin typeface="Calibri" panose="020F0502020204030204" pitchFamily="34" charset="0"/>
                <a:cs typeface="Calibri" panose="020F0502020204030204" pitchFamily="34" charset="0"/>
              </a:rPr>
              <a:t> </a:t>
            </a:r>
            <a:r>
              <a:rPr lang="hr-HR" sz="1600" b="1" i="1" dirty="0" err="1">
                <a:latin typeface="Calibri" panose="020F0502020204030204" pitchFamily="34" charset="0"/>
                <a:cs typeface="Calibri" panose="020F0502020204030204" pitchFamily="34" charset="0"/>
              </a:rPr>
              <a:t>of</a:t>
            </a:r>
            <a:r>
              <a:rPr lang="hr-HR" sz="1600" b="1" i="1" dirty="0">
                <a:latin typeface="Calibri" panose="020F0502020204030204" pitchFamily="34" charset="0"/>
                <a:cs typeface="Calibri" panose="020F0502020204030204" pitchFamily="34" charset="0"/>
              </a:rPr>
              <a:t> Petroleum </a:t>
            </a:r>
            <a:r>
              <a:rPr lang="hr-HR" sz="1600" b="1" i="1" dirty="0" err="1">
                <a:latin typeface="Calibri" panose="020F0502020204030204" pitchFamily="34" charset="0"/>
                <a:cs typeface="Calibri" panose="020F0502020204030204" pitchFamily="34" charset="0"/>
              </a:rPr>
              <a:t>Engineers</a:t>
            </a:r>
            <a:r>
              <a:rPr lang="hr-HR" sz="1600" b="1" i="1" dirty="0">
                <a:latin typeface="Calibri" panose="020F0502020204030204" pitchFamily="34" charset="0"/>
                <a:cs typeface="Calibri" panose="020F0502020204030204" pitchFamily="34" charset="0"/>
              </a:rPr>
              <a:t> International</a:t>
            </a:r>
            <a:r>
              <a:rPr lang="hr-HR" sz="1600" b="1" dirty="0">
                <a:latin typeface="Calibri" panose="020F0502020204030204" pitchFamily="34" charset="0"/>
                <a:cs typeface="Calibri" panose="020F0502020204030204" pitchFamily="34" charset="0"/>
              </a:rPr>
              <a:t>, postao okupljalište naftnih stručnjaka cijeloga svijeta. </a:t>
            </a:r>
          </a:p>
          <a:p>
            <a:pPr marL="0" indent="0" algn="just">
              <a:buNone/>
            </a:pPr>
            <a:r>
              <a:rPr lang="hr-HR" sz="1600" b="1" dirty="0">
                <a:latin typeface="Calibri" panose="020F0502020204030204" pitchFamily="34" charset="0"/>
                <a:cs typeface="Calibri" panose="020F0502020204030204" pitchFamily="34" charset="0"/>
              </a:rPr>
              <a:t>Baveći se naftnim bušotinama uz solne dome, Lučić je unaprijedio i proizvodnju soli i sumpora u SAD-u, pa je tijekom I. svjetskog rata bio stručnjak i konzultant američke vlade za sumpor kao strateški materijal za proizvodnju gume. </a:t>
            </a:r>
          </a:p>
          <a:p>
            <a:pPr marL="0" indent="0" algn="just">
              <a:buNone/>
            </a:pPr>
            <a:r>
              <a:rPr lang="hr-HR" sz="1600" b="1" dirty="0">
                <a:latin typeface="Calibri" panose="020F0502020204030204" pitchFamily="34" charset="0"/>
                <a:cs typeface="Calibri" panose="020F0502020204030204" pitchFamily="34" charset="0"/>
              </a:rPr>
              <a:t>Na 15. obljetnicu </a:t>
            </a:r>
            <a:r>
              <a:rPr lang="hr-HR" sz="1600" b="1" dirty="0" err="1">
                <a:latin typeface="Calibri" panose="020F0502020204030204" pitchFamily="34" charset="0"/>
                <a:cs typeface="Calibri" panose="020F0502020204030204" pitchFamily="34" charset="0"/>
              </a:rPr>
              <a:t>Lučićeve</a:t>
            </a:r>
            <a:r>
              <a:rPr lang="hr-HR" sz="1600" b="1" dirty="0">
                <a:latin typeface="Calibri" panose="020F0502020204030204" pitchFamily="34" charset="0"/>
                <a:cs typeface="Calibri" panose="020F0502020204030204" pitchFamily="34" charset="0"/>
              </a:rPr>
              <a:t> smrti ustanovljena je Zlatna medalja </a:t>
            </a:r>
            <a:r>
              <a:rPr lang="hr-HR" sz="1600" b="1" i="1" dirty="0" err="1">
                <a:latin typeface="Calibri" panose="020F0502020204030204" pitchFamily="34" charset="0"/>
                <a:cs typeface="Calibri" panose="020F0502020204030204" pitchFamily="34" charset="0"/>
              </a:rPr>
              <a:t>Anthony</a:t>
            </a:r>
            <a:r>
              <a:rPr lang="hr-HR" sz="1600" b="1" i="1" dirty="0">
                <a:latin typeface="Calibri" panose="020F0502020204030204" pitchFamily="34" charset="0"/>
                <a:cs typeface="Calibri" panose="020F0502020204030204" pitchFamily="34" charset="0"/>
              </a:rPr>
              <a:t> Francis Lucas</a:t>
            </a:r>
            <a:r>
              <a:rPr lang="hr-HR" sz="1600" b="1" dirty="0">
                <a:latin typeface="Calibri" panose="020F0502020204030204" pitchFamily="34" charset="0"/>
                <a:cs typeface="Calibri" panose="020F0502020204030204" pitchFamily="34" charset="0"/>
              </a:rPr>
              <a:t> za izvanredna znanstvena dostignuća u bušenju i proizvodnji nafte i plina.</a:t>
            </a:r>
          </a:p>
          <a:p>
            <a:pPr marL="0" indent="0" algn="just">
              <a:buNone/>
            </a:pPr>
            <a:endParaRPr lang="hr-HR" sz="1600" b="1" dirty="0">
              <a:latin typeface="Calibri" panose="020F0502020204030204" pitchFamily="34" charset="0"/>
              <a:cs typeface="Calibri" panose="020F0502020204030204" pitchFamily="34" charset="0"/>
            </a:endParaRPr>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 name="Slika 5">
            <a:extLst>
              <a:ext uri="{FF2B5EF4-FFF2-40B4-BE49-F238E27FC236}">
                <a16:creationId xmlns:a16="http://schemas.microsoft.com/office/drawing/2014/main" id="{A5276747-C8E9-4C04-B8C7-D661A31C5121}"/>
              </a:ext>
            </a:extLst>
          </p:cNvPr>
          <p:cNvPicPr>
            <a:picLocks noChangeAspect="1"/>
          </p:cNvPicPr>
          <p:nvPr/>
        </p:nvPicPr>
        <p:blipFill>
          <a:blip r:embed="rId2"/>
          <a:stretch>
            <a:fillRect/>
          </a:stretch>
        </p:blipFill>
        <p:spPr>
          <a:xfrm>
            <a:off x="683581" y="600616"/>
            <a:ext cx="2501668" cy="3891485"/>
          </a:xfrm>
          <a:prstGeom prst="rect">
            <a:avLst/>
          </a:prstGeom>
        </p:spPr>
      </p:pic>
    </p:spTree>
    <p:extLst>
      <p:ext uri="{BB962C8B-B14F-4D97-AF65-F5344CB8AC3E}">
        <p14:creationId xmlns:p14="http://schemas.microsoft.com/office/powerpoint/2010/main" val="157208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462521" y="1558495"/>
            <a:ext cx="7234655" cy="807860"/>
          </a:xfrm>
        </p:spPr>
        <p:txBody>
          <a:bodyPr/>
          <a:lstStyle/>
          <a:p>
            <a:r>
              <a:rPr lang="hr-HR" b="1" dirty="0"/>
              <a:t>Nikola Tesla</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185249" y="474658"/>
            <a:ext cx="8120341" cy="1083837"/>
          </a:xfrm>
        </p:spPr>
        <p:txBody>
          <a:bodyPr>
            <a:normAutofit/>
          </a:bodyPr>
          <a:lstStyle/>
          <a:p>
            <a:r>
              <a:rPr lang="hr-HR" sz="2000" b="1" dirty="0">
                <a:latin typeface="Calibri" panose="020F0502020204030204" pitchFamily="34" charset="0"/>
                <a:cs typeface="Calibri" panose="020F0502020204030204" pitchFamily="34" charset="0"/>
              </a:rPr>
              <a:t>Hrvatski i</a:t>
            </a:r>
            <a:r>
              <a:rPr lang="hr-HR" sz="2000" dirty="0"/>
              <a:t> </a:t>
            </a:r>
            <a:r>
              <a:rPr lang="hr-HR" sz="2000" b="1" dirty="0">
                <a:latin typeface="Calibri" panose="020F0502020204030204" pitchFamily="34" charset="0"/>
                <a:cs typeface="Calibri" panose="020F0502020204030204" pitchFamily="34" charset="0"/>
              </a:rPr>
              <a:t>američki izumitelj srpskoga podrijetla</a:t>
            </a:r>
            <a:endParaRPr lang="hr-HR" sz="2000" b="1" dirty="0">
              <a:solidFill>
                <a:schemeClr val="tx1"/>
              </a:solidFill>
              <a:latin typeface="Calibri" panose="020F0502020204030204" pitchFamily="34" charset="0"/>
              <a:cs typeface="Calibri" panose="020F0502020204030204" pitchFamily="34" charset="0"/>
            </a:endParaRPr>
          </a:p>
          <a:p>
            <a:pPr marL="0" indent="0">
              <a:buNone/>
            </a:pPr>
            <a:r>
              <a:rPr lang="hr-HR" sz="1900" dirty="0">
                <a:solidFill>
                  <a:schemeClr val="tx1"/>
                </a:solidFill>
                <a:latin typeface="Calibri" panose="020F0502020204030204" pitchFamily="34" charset="0"/>
                <a:cs typeface="Calibri" panose="020F0502020204030204" pitchFamily="34" charset="0"/>
              </a:rPr>
              <a:t>      (</a:t>
            </a:r>
            <a:r>
              <a:rPr lang="hr-HR" dirty="0">
                <a:latin typeface="Calibri" panose="020F0502020204030204" pitchFamily="34" charset="0"/>
                <a:cs typeface="Calibri" panose="020F0502020204030204" pitchFamily="34" charset="0"/>
              </a:rPr>
              <a:t>Smiljan, 10. 7. 1856. – New York, 7. 1. 1943.)</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462521" y="2359025"/>
            <a:ext cx="7843070" cy="40243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Rođen u Lici, ali je gotovo cijeli život radio u SAD-u, gdje je i ostvario sve izume. Gimnaziju je pohađao u Gospiću, potom u </a:t>
            </a:r>
            <a:r>
              <a:rPr lang="hr-HR" sz="1600" b="1" dirty="0" err="1">
                <a:latin typeface="Calibri" panose="020F0502020204030204" pitchFamily="34" charset="0"/>
                <a:cs typeface="Calibri" panose="020F0502020204030204" pitchFamily="34" charset="0"/>
              </a:rPr>
              <a:t>Rakovcu</a:t>
            </a:r>
            <a:r>
              <a:rPr lang="hr-HR" sz="1600" b="1" dirty="0">
                <a:latin typeface="Calibri" panose="020F0502020204030204" pitchFamily="34" charset="0"/>
                <a:cs typeface="Calibri" panose="020F0502020204030204" pitchFamily="34" charset="0"/>
              </a:rPr>
              <a:t> kraj Karlovca, gdje je maturirao. Na Visoku tehničku školu u </a:t>
            </a:r>
            <a:r>
              <a:rPr lang="hr-HR" sz="1600" b="1" dirty="0" err="1">
                <a:latin typeface="Calibri" panose="020F0502020204030204" pitchFamily="34" charset="0"/>
                <a:cs typeface="Calibri" panose="020F0502020204030204" pitchFamily="34" charset="0"/>
              </a:rPr>
              <a:t>Grazu</a:t>
            </a:r>
            <a:r>
              <a:rPr lang="hr-HR" sz="1600" b="1" dirty="0">
                <a:latin typeface="Calibri" panose="020F0502020204030204" pitchFamily="34" charset="0"/>
                <a:cs typeface="Calibri" panose="020F0502020204030204" pitchFamily="34" charset="0"/>
              </a:rPr>
              <a:t> upisao se 1875. Prvu je godinu primao stipendiju Vojne krajine, a druge je godine stipendija izostala jer je Vojna krajina bila razvojačena. </a:t>
            </a:r>
          </a:p>
          <a:p>
            <a:pPr marL="0" indent="0" algn="just">
              <a:buNone/>
            </a:pPr>
            <a:r>
              <a:rPr lang="hr-HR" sz="1600" b="1" dirty="0">
                <a:latin typeface="Calibri" panose="020F0502020204030204" pitchFamily="34" charset="0"/>
                <a:cs typeface="Calibri" panose="020F0502020204030204" pitchFamily="34" charset="0"/>
              </a:rPr>
              <a:t>Početkom 1880. otišao je u Prag u želji da nastavi studij, ali nema podatka da je završio studij na kojem od sveučilišta. God. 1881. radio je u Središnjem telegrafskom uredu u Budimpešti, a potom u Telefonskoj centrali, u kojoj je načinio niz tehničkih poboljšanja. U jesen 1882. zaposlio se u Parizu u Edisonovoj telefonskoj podružnici. Već je za vrijeme studija upozorio na nedostatke istosmjernoga elektromotora. U Budimpešti je zamislio primjenu višefaznih izmjeničnih struja za ostvarenje okretnoga magnetskoga polja koje bi uzrokovalo vrtnju u elektromotoru. </a:t>
            </a:r>
          </a:p>
          <a:p>
            <a:pPr marL="0" indent="0" algn="just">
              <a:buNone/>
            </a:pPr>
            <a:r>
              <a:rPr lang="hr-HR" sz="1600" b="1" dirty="0">
                <a:latin typeface="Calibri" panose="020F0502020204030204" pitchFamily="34" charset="0"/>
                <a:cs typeface="Calibri" panose="020F0502020204030204" pitchFamily="34" charset="0"/>
              </a:rPr>
              <a:t>U nastojanju da razvije zamišljeni sustav izmjeničnih struja, otišao je 1884. u SAD, gdje se s preporukom voditelja Edisonova predstavništva u Europi zaposlio kod T. A. Edisona, gdje je iznosio svoje zamisli o proizvodnji i isplativijem prijenosu izmjeničnih struja, ali nije nailazio na razumijevanje.</a:t>
            </a:r>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2050" name="Picture 2" descr="Tesla circa 1890.jpeg">
            <a:extLst>
              <a:ext uri="{FF2B5EF4-FFF2-40B4-BE49-F238E27FC236}">
                <a16:creationId xmlns:a16="http://schemas.microsoft.com/office/drawing/2014/main" id="{8C51A9F7-0051-492E-873E-F41213749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410" y="607664"/>
            <a:ext cx="2380573" cy="318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36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1659608" y="399051"/>
            <a:ext cx="4803335" cy="575509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Godine 1885. osnovao je Tesla u New Yorku vlastitu tvrtku </a:t>
            </a:r>
            <a:r>
              <a:rPr lang="hr-HR" sz="1600" b="1" i="1" dirty="0">
                <a:latin typeface="Calibri" panose="020F0502020204030204" pitchFamily="34" charset="0"/>
                <a:cs typeface="Calibri" panose="020F0502020204030204" pitchFamily="34" charset="0"/>
              </a:rPr>
              <a:t>Tesla Electric </a:t>
            </a:r>
            <a:r>
              <a:rPr lang="hr-HR" sz="1600" b="1" i="1" dirty="0" err="1">
                <a:latin typeface="Calibri" panose="020F0502020204030204" pitchFamily="34" charset="0"/>
                <a:cs typeface="Calibri" panose="020F0502020204030204" pitchFamily="34" charset="0"/>
              </a:rPr>
              <a:t>Light</a:t>
            </a:r>
            <a:r>
              <a:rPr lang="hr-HR" sz="1600" b="1" i="1" dirty="0">
                <a:latin typeface="Calibri" panose="020F0502020204030204" pitchFamily="34" charset="0"/>
                <a:cs typeface="Calibri" panose="020F0502020204030204" pitchFamily="34" charset="0"/>
              </a:rPr>
              <a:t> </a:t>
            </a:r>
            <a:r>
              <a:rPr lang="hr-HR" sz="1600" b="1" i="1" dirty="0" err="1">
                <a:latin typeface="Calibri" panose="020F0502020204030204" pitchFamily="34" charset="0"/>
                <a:cs typeface="Calibri" panose="020F0502020204030204" pitchFamily="34" charset="0"/>
              </a:rPr>
              <a:t>and</a:t>
            </a:r>
            <a:r>
              <a:rPr lang="hr-HR" sz="1600" b="1" i="1" dirty="0">
                <a:latin typeface="Calibri" panose="020F0502020204030204" pitchFamily="34" charset="0"/>
                <a:cs typeface="Calibri" panose="020F0502020204030204" pitchFamily="34" charset="0"/>
              </a:rPr>
              <a:t> </a:t>
            </a:r>
            <a:r>
              <a:rPr lang="hr-HR" sz="1600" b="1" i="1" dirty="0" err="1">
                <a:latin typeface="Calibri" panose="020F0502020204030204" pitchFamily="34" charset="0"/>
                <a:cs typeface="Calibri" panose="020F0502020204030204" pitchFamily="34" charset="0"/>
              </a:rPr>
              <a:t>Manufacturing</a:t>
            </a:r>
            <a:r>
              <a:rPr lang="hr-HR" sz="1600" b="1" i="1" dirty="0">
                <a:latin typeface="Calibri" panose="020F0502020204030204" pitchFamily="34" charset="0"/>
                <a:cs typeface="Calibri" panose="020F0502020204030204" pitchFamily="34" charset="0"/>
              </a:rPr>
              <a:t> Company</a:t>
            </a:r>
            <a:r>
              <a:rPr lang="hr-HR" sz="1600" b="1" dirty="0">
                <a:latin typeface="Calibri" panose="020F0502020204030204" pitchFamily="34" charset="0"/>
                <a:cs typeface="Calibri" panose="020F0502020204030204" pitchFamily="34" charset="0"/>
              </a:rPr>
              <a:t> za proizvodnju električnih </a:t>
            </a:r>
            <a:r>
              <a:rPr lang="hr-HR" sz="1600" b="1" dirty="0" err="1">
                <a:latin typeface="Calibri" panose="020F0502020204030204" pitchFamily="34" charset="0"/>
                <a:cs typeface="Calibri" panose="020F0502020204030204" pitchFamily="34" charset="0"/>
              </a:rPr>
              <a:t>lučnica</a:t>
            </a:r>
            <a:r>
              <a:rPr lang="hr-HR" sz="1600" b="1" dirty="0">
                <a:latin typeface="Calibri" panose="020F0502020204030204" pitchFamily="34" charset="0"/>
                <a:cs typeface="Calibri" panose="020F0502020204030204" pitchFamily="34" charset="0"/>
              </a:rPr>
              <a:t>, a 1887. tvrtku </a:t>
            </a:r>
            <a:r>
              <a:rPr lang="hr-HR" sz="1600" b="1" i="1" dirty="0">
                <a:latin typeface="Calibri" panose="020F0502020204030204" pitchFamily="34" charset="0"/>
                <a:cs typeface="Calibri" panose="020F0502020204030204" pitchFamily="34" charset="0"/>
              </a:rPr>
              <a:t>Tesla Electric Company,</a:t>
            </a:r>
            <a:r>
              <a:rPr lang="hr-HR" sz="1600" b="1" dirty="0">
                <a:latin typeface="Calibri" panose="020F0502020204030204" pitchFamily="34" charset="0"/>
                <a:cs typeface="Calibri" panose="020F0502020204030204" pitchFamily="34" charset="0"/>
              </a:rPr>
              <a:t> s laboratorijem, u kojem je najprije konstruirao elektromotore izmjenične struje. U jesen iste godine prijavio je prve patente o proizvodnji i prijenosu višefaznih izmjeničnih struja i njihovoj primjeni za učinkovit pogon izmjeničnih elektromotora. Tim je izumima pokazao da je za većinu primjena izmjenična struja znatno prikladnija od istosmjerne.</a:t>
            </a:r>
          </a:p>
          <a:p>
            <a:pPr marL="0" indent="0" algn="just">
              <a:buNone/>
            </a:pPr>
            <a:r>
              <a:rPr lang="hr-HR" sz="1600" b="1" dirty="0">
                <a:latin typeface="Calibri" panose="020F0502020204030204" pitchFamily="34" charset="0"/>
                <a:cs typeface="Calibri" panose="020F0502020204030204" pitchFamily="34" charset="0"/>
              </a:rPr>
              <a:t>Teslin sustav višefaznih električnih struja i njegovu električnu rasvjetu prikazala je tvrtka </a:t>
            </a:r>
            <a:r>
              <a:rPr lang="hr-HR" sz="1600" b="1" i="1" dirty="0" err="1">
                <a:latin typeface="Calibri" panose="020F0502020204030204" pitchFamily="34" charset="0"/>
                <a:cs typeface="Calibri" panose="020F0502020204030204" pitchFamily="34" charset="0"/>
              </a:rPr>
              <a:t>Westinghouse</a:t>
            </a:r>
            <a:r>
              <a:rPr lang="hr-HR" sz="1600" b="1" dirty="0">
                <a:latin typeface="Calibri" panose="020F0502020204030204" pitchFamily="34" charset="0"/>
                <a:cs typeface="Calibri" panose="020F0502020204030204" pitchFamily="34" charset="0"/>
              </a:rPr>
              <a:t> na Svjetskoj izložbi u Chicagu 1893., te je predložila Teslin sustav izmjeničnih struja za elektranu na slapovima </a:t>
            </a:r>
            <a:r>
              <a:rPr lang="hr-HR" sz="1600" b="1" dirty="0" err="1">
                <a:latin typeface="Calibri" panose="020F0502020204030204" pitchFamily="34" charset="0"/>
                <a:cs typeface="Calibri" panose="020F0502020204030204" pitchFamily="34" charset="0"/>
              </a:rPr>
              <a:t>Niagare</a:t>
            </a:r>
            <a:r>
              <a:rPr lang="hr-HR" sz="1600" b="1" dirty="0">
                <a:latin typeface="Calibri" panose="020F0502020204030204" pitchFamily="34" charset="0"/>
                <a:cs typeface="Calibri" panose="020F0502020204030204" pitchFamily="34" charset="0"/>
              </a:rPr>
              <a:t>. Elektrana je bila završena 1896., a njome je, visokonaponskim dalekovodom (visoki napon je bitno smanjio gubitke), bio opskrbljivan oko 40 km udaljen grad </a:t>
            </a:r>
            <a:r>
              <a:rPr lang="hr-HR" sz="1600" b="1" dirty="0" err="1">
                <a:latin typeface="Calibri" panose="020F0502020204030204" pitchFamily="34" charset="0"/>
                <a:cs typeface="Calibri" panose="020F0502020204030204" pitchFamily="34" charset="0"/>
              </a:rPr>
              <a:t>Buffalo</a:t>
            </a:r>
            <a:r>
              <a:rPr lang="hr-HR" sz="1600" b="1" dirty="0">
                <a:latin typeface="Calibri" panose="020F0502020204030204" pitchFamily="34" charset="0"/>
                <a:cs typeface="Calibri" panose="020F0502020204030204" pitchFamily="34" charset="0"/>
              </a:rPr>
              <a:t>, a potom i udaljeniji gradovi. U isto je doba po New Yorku bilo raspoređeno nekoliko stotina malih elektrana istosmjerne struje, jer se ona zbog velikih gubitaka mogla prenositi samo na udaljenosti do 3 km. Za nekoliko godina Teslin se sustav višefaznih izmjeničnih struja počeo rabiti u cijelome svijetu.</a:t>
            </a:r>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3074" name="Picture 2" descr="https://upload.wikimedia.org/wikipedia/commons/thumb/2/20/Nikola_Tesla%2C_with_his_equipment_Wellcome_M0014782.jpg/1280px-Nikola_Tesla%2C_with_his_equipment_Wellcome_M0014782.jpg">
            <a:extLst>
              <a:ext uri="{FF2B5EF4-FFF2-40B4-BE49-F238E27FC236}">
                <a16:creationId xmlns:a16="http://schemas.microsoft.com/office/drawing/2014/main" id="{96843EA7-1D73-4DC6-BE5B-A9315180A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653" y="532662"/>
            <a:ext cx="4871146" cy="3680194"/>
          </a:xfrm>
          <a:prstGeom prst="rect">
            <a:avLst/>
          </a:prstGeom>
          <a:noFill/>
          <a:extLst>
            <a:ext uri="{909E8E84-426E-40DD-AFC4-6F175D3DCCD1}">
              <a14:hiddenFill xmlns:a14="http://schemas.microsoft.com/office/drawing/2010/main">
                <a:solidFill>
                  <a:srgbClr val="FFFFFF"/>
                </a:solidFill>
              </a14:hiddenFill>
            </a:ext>
          </a:extLst>
        </p:spPr>
      </p:pic>
      <p:sp>
        <p:nvSpPr>
          <p:cNvPr id="12" name="Rezervirano mjesto sadržaja 2">
            <a:extLst>
              <a:ext uri="{FF2B5EF4-FFF2-40B4-BE49-F238E27FC236}">
                <a16:creationId xmlns:a16="http://schemas.microsoft.com/office/drawing/2014/main" id="{E3210474-C175-4408-879E-2EC8DB532D1F}"/>
              </a:ext>
            </a:extLst>
          </p:cNvPr>
          <p:cNvSpPr txBox="1">
            <a:spLocks/>
          </p:cNvSpPr>
          <p:nvPr/>
        </p:nvSpPr>
        <p:spPr>
          <a:xfrm>
            <a:off x="6606703" y="4447711"/>
            <a:ext cx="4947096" cy="19885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Daljnja su istraživanja odvela Teslu u područje struja još viših frekvencija, pri još višim naponima. Radeći sa strujama visokih frekvencija, Tesla je otkrio, istražio i primijenio mnoge do tada nepoznate pojave i tako osnovao nove grane elektrotehnike. Visokofrekvencijske izmjenične struje primijenio je i za bežični prijenos signala i energije.</a:t>
            </a:r>
          </a:p>
        </p:txBody>
      </p:sp>
    </p:spTree>
    <p:extLst>
      <p:ext uri="{BB962C8B-B14F-4D97-AF65-F5344CB8AC3E}">
        <p14:creationId xmlns:p14="http://schemas.microsoft.com/office/powerpoint/2010/main" val="73807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4625266" y="1450126"/>
            <a:ext cx="6071910" cy="807860"/>
          </a:xfrm>
        </p:spPr>
        <p:txBody>
          <a:bodyPr/>
          <a:lstStyle/>
          <a:p>
            <a:r>
              <a:rPr lang="hr-HR" b="1" dirty="0"/>
              <a:t>Ivan Vučetić</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4298740" y="474658"/>
            <a:ext cx="6473656" cy="1083837"/>
          </a:xfrm>
        </p:spPr>
        <p:txBody>
          <a:bodyPr>
            <a:normAutofit/>
          </a:bodyPr>
          <a:lstStyle/>
          <a:p>
            <a:r>
              <a:rPr lang="hr-HR" sz="2000" b="1" dirty="0">
                <a:latin typeface="Calibri" panose="020F0502020204030204" pitchFamily="34" charset="0"/>
                <a:cs typeface="Calibri" panose="020F0502020204030204" pitchFamily="34" charset="0"/>
              </a:rPr>
              <a:t>Argentinski kriminalist hrvatskoga podrijetla</a:t>
            </a:r>
            <a:r>
              <a:rPr lang="hr-HR" sz="2000" b="1" dirty="0">
                <a:solidFill>
                  <a:schemeClr val="tx1"/>
                </a:solidFill>
                <a:latin typeface="Calibri" panose="020F0502020204030204" pitchFamily="34" charset="0"/>
                <a:cs typeface="Calibri" panose="020F0502020204030204" pitchFamily="34" charset="0"/>
              </a:rPr>
              <a:t>      </a:t>
            </a:r>
          </a:p>
          <a:p>
            <a:pPr marL="0" indent="0">
              <a:buNone/>
            </a:pPr>
            <a:r>
              <a:rPr lang="hr-HR" sz="1900" dirty="0">
                <a:solidFill>
                  <a:schemeClr val="tx1"/>
                </a:solidFill>
                <a:latin typeface="Calibri" panose="020F0502020204030204" pitchFamily="34" charset="0"/>
                <a:cs typeface="Calibri" panose="020F0502020204030204" pitchFamily="34" charset="0"/>
              </a:rPr>
              <a:t>       (</a:t>
            </a:r>
            <a:r>
              <a:rPr lang="hr-HR" dirty="0">
                <a:latin typeface="Calibri" panose="020F0502020204030204" pitchFamily="34" charset="0"/>
                <a:cs typeface="Calibri" panose="020F0502020204030204" pitchFamily="34" charset="0"/>
              </a:rPr>
              <a:t>Hvar, 20. 7. 1858. – Dolores - Argentina, 25. 1. 1925.)</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4625265" y="2231955"/>
            <a:ext cx="6684885" cy="10699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solidFill>
                  <a:schemeClr val="tx1"/>
                </a:solidFill>
                <a:latin typeface="Calibri" panose="020F0502020204030204" pitchFamily="34" charset="0"/>
                <a:cs typeface="Calibri" panose="020F0502020204030204" pitchFamily="34" charset="0"/>
              </a:rPr>
              <a:t>Ivan Vučetić rodio se u Hvaru gdje je živio i radio do 1884. godine kada je u dobi od 26 godina emigrirao u Argentinu, gdje je nakon četiri godine stupio u Centralni ured policije u La Plati. Kao argentinski državljanin promijenio je ime u Juan </a:t>
            </a:r>
            <a:r>
              <a:rPr lang="hr-HR" sz="1600" b="1" dirty="0" err="1">
                <a:solidFill>
                  <a:schemeClr val="tx1"/>
                </a:solidFill>
                <a:latin typeface="Calibri" panose="020F0502020204030204" pitchFamily="34" charset="0"/>
                <a:cs typeface="Calibri" panose="020F0502020204030204" pitchFamily="34" charset="0"/>
              </a:rPr>
              <a:t>Vucetich</a:t>
            </a:r>
            <a:r>
              <a:rPr lang="hr-HR" sz="1600" b="1" dirty="0">
                <a:solidFill>
                  <a:schemeClr val="tx1"/>
                </a:solidFill>
                <a:latin typeface="Calibri" panose="020F0502020204030204" pitchFamily="34" charset="0"/>
                <a:cs typeface="Calibri" panose="020F0502020204030204" pitchFamily="34" charset="0"/>
              </a:rPr>
              <a:t>.</a:t>
            </a:r>
          </a:p>
        </p:txBody>
      </p:sp>
      <p:pic>
        <p:nvPicPr>
          <p:cNvPr id="6" name="Slika 5">
            <a:extLst>
              <a:ext uri="{FF2B5EF4-FFF2-40B4-BE49-F238E27FC236}">
                <a16:creationId xmlns:a16="http://schemas.microsoft.com/office/drawing/2014/main" id="{E106D9AF-AD47-4D87-ABD8-E16CC9F39F3C}"/>
              </a:ext>
            </a:extLst>
          </p:cNvPr>
          <p:cNvPicPr>
            <a:picLocks noChangeAspect="1"/>
          </p:cNvPicPr>
          <p:nvPr/>
        </p:nvPicPr>
        <p:blipFill>
          <a:blip r:embed="rId2"/>
          <a:stretch>
            <a:fillRect/>
          </a:stretch>
        </p:blipFill>
        <p:spPr>
          <a:xfrm>
            <a:off x="672083" y="474658"/>
            <a:ext cx="3626657" cy="2490484"/>
          </a:xfrm>
          <a:prstGeom prst="rect">
            <a:avLst/>
          </a:prstGeom>
        </p:spPr>
      </p:pic>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 name="Rezervirano mjesto sadržaja 2">
            <a:extLst>
              <a:ext uri="{FF2B5EF4-FFF2-40B4-BE49-F238E27FC236}">
                <a16:creationId xmlns:a16="http://schemas.microsoft.com/office/drawing/2014/main" id="{8E2B0A4F-1762-4E9B-8352-499CC99F939F}"/>
              </a:ext>
            </a:extLst>
          </p:cNvPr>
          <p:cNvSpPr txBox="1">
            <a:spLocks/>
          </p:cNvSpPr>
          <p:nvPr/>
        </p:nvSpPr>
        <p:spPr>
          <a:xfrm>
            <a:off x="1651247" y="3318441"/>
            <a:ext cx="9729925" cy="32687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1888. zaposlio se u Središnjem policijskom uredu i ubrzo postao voditelj Odjela za statistiku (u policijskoj je službi, uz kratke prekide, ostao do 1917.). </a:t>
            </a:r>
            <a:r>
              <a:rPr lang="hr-HR" sz="1600" b="1" dirty="0">
                <a:solidFill>
                  <a:schemeClr val="tx1"/>
                </a:solidFill>
                <a:latin typeface="Calibri" panose="020F0502020204030204" pitchFamily="34" charset="0"/>
                <a:cs typeface="Calibri" panose="020F0502020204030204" pitchFamily="34" charset="0"/>
              </a:rPr>
              <a:t>Nakon što je proučio </a:t>
            </a:r>
            <a:r>
              <a:rPr lang="hr-HR" sz="1600" b="1" dirty="0" err="1">
                <a:solidFill>
                  <a:schemeClr val="tx1"/>
                </a:solidFill>
                <a:latin typeface="Calibri" panose="020F0502020204030204" pitchFamily="34" charset="0"/>
                <a:cs typeface="Calibri" panose="020F0502020204030204" pitchFamily="34" charset="0"/>
              </a:rPr>
              <a:t>Bertionov</a:t>
            </a:r>
            <a:r>
              <a:rPr lang="hr-HR" sz="1600" b="1" dirty="0">
                <a:solidFill>
                  <a:schemeClr val="tx1"/>
                </a:solidFill>
                <a:latin typeface="Calibri" panose="020F0502020204030204" pitchFamily="34" charset="0"/>
                <a:cs typeface="Calibri" panose="020F0502020204030204" pitchFamily="34" charset="0"/>
              </a:rPr>
              <a:t> postupak identifikacije i eksperimente Engleza </a:t>
            </a:r>
            <a:r>
              <a:rPr lang="hr-HR" sz="1600" b="1" dirty="0" err="1">
                <a:solidFill>
                  <a:schemeClr val="tx1"/>
                </a:solidFill>
                <a:latin typeface="Calibri" panose="020F0502020204030204" pitchFamily="34" charset="0"/>
                <a:cs typeface="Calibri" panose="020F0502020204030204" pitchFamily="34" charset="0"/>
              </a:rPr>
              <a:t>Galtona</a:t>
            </a:r>
            <a:r>
              <a:rPr lang="hr-HR" sz="1600" b="1" dirty="0">
                <a:solidFill>
                  <a:schemeClr val="tx1"/>
                </a:solidFill>
                <a:latin typeface="Calibri" panose="020F0502020204030204" pitchFamily="34" charset="0"/>
                <a:cs typeface="Calibri" panose="020F0502020204030204" pitchFamily="34" charset="0"/>
              </a:rPr>
              <a:t> koji se bavio otiscima prstiju, intenzivno je počeo istraživati i proučavati </a:t>
            </a:r>
            <a:r>
              <a:rPr lang="hr-HR" sz="1600" b="1" dirty="0" err="1">
                <a:solidFill>
                  <a:schemeClr val="tx1"/>
                </a:solidFill>
                <a:latin typeface="Calibri" panose="020F0502020204030204" pitchFamily="34" charset="0"/>
                <a:cs typeface="Calibri" panose="020F0502020204030204" pitchFamily="34" charset="0"/>
                <a:hlinkClick r:id="rId3" tooltip="Papilarna linija (stranica ne postoji)">
                  <a:extLst>
                    <a:ext uri="{A12FA001-AC4F-418D-AE19-62706E023703}">
                      <ahyp:hlinkClr xmlns:ahyp="http://schemas.microsoft.com/office/drawing/2018/hyperlinkcolor" val="tx"/>
                    </a:ext>
                  </a:extLst>
                </a:hlinkClick>
              </a:rPr>
              <a:t>papilarne</a:t>
            </a:r>
            <a:r>
              <a:rPr lang="hr-HR" sz="1600" b="1" dirty="0">
                <a:solidFill>
                  <a:schemeClr val="tx1"/>
                </a:solidFill>
                <a:latin typeface="Calibri" panose="020F0502020204030204" pitchFamily="34" charset="0"/>
                <a:cs typeface="Calibri" panose="020F0502020204030204" pitchFamily="34" charset="0"/>
                <a:hlinkClick r:id="rId3" tooltip="Papilarna linija (stranica ne postoji)">
                  <a:extLst>
                    <a:ext uri="{A12FA001-AC4F-418D-AE19-62706E023703}">
                      <ahyp:hlinkClr xmlns:ahyp="http://schemas.microsoft.com/office/drawing/2018/hyperlinkcolor" val="tx"/>
                    </a:ext>
                  </a:extLst>
                </a:hlinkClick>
              </a:rPr>
              <a:t> linije</a:t>
            </a:r>
            <a:r>
              <a:rPr lang="hr-HR" sz="1600" b="1" dirty="0">
                <a:solidFill>
                  <a:schemeClr val="tx1"/>
                </a:solidFill>
                <a:latin typeface="Calibri" panose="020F0502020204030204" pitchFamily="34" charset="0"/>
                <a:cs typeface="Calibri" panose="020F0502020204030204" pitchFamily="34" charset="0"/>
              </a:rPr>
              <a:t>. Nakon što je proučio više postojećih metoda za klasifikaciju otisaka prstiju i uočio brojne nedostatke, uspostavio je vlastiti sistem za klasifikaciju otisaka prstiju koji je nazvao </a:t>
            </a:r>
            <a:r>
              <a:rPr lang="hr-HR" sz="1600" b="1" i="1" dirty="0" err="1">
                <a:solidFill>
                  <a:schemeClr val="tx1"/>
                </a:solidFill>
                <a:latin typeface="Calibri" panose="020F0502020204030204" pitchFamily="34" charset="0"/>
                <a:cs typeface="Calibri" panose="020F0502020204030204" pitchFamily="34" charset="0"/>
              </a:rPr>
              <a:t>ikonofalangometrija</a:t>
            </a:r>
            <a:r>
              <a:rPr lang="hr-HR" sz="1600" b="1" dirty="0">
                <a:solidFill>
                  <a:schemeClr val="tx1"/>
                </a:solidFill>
                <a:latin typeface="Calibri" panose="020F0502020204030204" pitchFamily="34" charset="0"/>
                <a:cs typeface="Calibri" panose="020F0502020204030204" pitchFamily="34" charset="0"/>
              </a:rPr>
              <a:t>. </a:t>
            </a:r>
          </a:p>
          <a:p>
            <a:pPr marL="0" indent="0" algn="just">
              <a:buNone/>
            </a:pPr>
            <a:r>
              <a:rPr lang="hr-HR" sz="1600" b="1" dirty="0">
                <a:latin typeface="Calibri" panose="020F0502020204030204" pitchFamily="34" charset="0"/>
                <a:cs typeface="Calibri" panose="020F0502020204030204" pitchFamily="34" charset="0"/>
              </a:rPr>
              <a:t>Desetoprstni sustav identifikacije, nazvan argentinskim ili </a:t>
            </a:r>
            <a:r>
              <a:rPr lang="hr-HR" sz="1600" b="1" i="1" dirty="0" err="1">
                <a:solidFill>
                  <a:schemeClr val="accent1"/>
                </a:solidFill>
                <a:latin typeface="Calibri" panose="020F0502020204030204" pitchFamily="34" charset="0"/>
                <a:cs typeface="Calibri" panose="020F0502020204030204" pitchFamily="34" charset="0"/>
              </a:rPr>
              <a:t>Vučetićevim</a:t>
            </a:r>
            <a:r>
              <a:rPr lang="hr-HR" sz="1600" b="1" i="1" dirty="0">
                <a:solidFill>
                  <a:schemeClr val="accent1"/>
                </a:solidFill>
                <a:latin typeface="Calibri" panose="020F0502020204030204" pitchFamily="34" charset="0"/>
                <a:cs typeface="Calibri" panose="020F0502020204030204" pitchFamily="34" charset="0"/>
              </a:rPr>
              <a:t> sustavom</a:t>
            </a:r>
            <a:r>
              <a:rPr lang="hr-HR" sz="1600" b="1" dirty="0">
                <a:latin typeface="Calibri" panose="020F0502020204030204" pitchFamily="34" charset="0"/>
                <a:cs typeface="Calibri" panose="020F0502020204030204" pitchFamily="34" charset="0"/>
              </a:rPr>
              <a:t>, službeno je uveden u Argentini 1902., a potom i u mnogim drugim zemljama (uglavnom Južne Amerike, ali rabio se i u Kaliforniji, Francuskoj, Belgiji, Italiji, Španjolskoj, Kini, Čehoslovačkoj, Srbiji). Vrijednost je njegova sustava u jednostavnosti i širokim mogućnostima praktične primjene. U La Plati je 1923. otvoren Policijski muzej </a:t>
            </a:r>
            <a:r>
              <a:rPr lang="hr-HR" sz="1600" b="1" i="1" dirty="0">
                <a:solidFill>
                  <a:schemeClr val="accent1"/>
                </a:solidFill>
                <a:latin typeface="Calibri" panose="020F0502020204030204" pitchFamily="34" charset="0"/>
                <a:cs typeface="Calibri" panose="020F0502020204030204" pitchFamily="34" charset="0"/>
              </a:rPr>
              <a:t>Juan </a:t>
            </a:r>
            <a:r>
              <a:rPr lang="hr-HR" sz="1600" b="1" i="1" dirty="0" err="1">
                <a:solidFill>
                  <a:schemeClr val="accent1"/>
                </a:solidFill>
                <a:latin typeface="Calibri" panose="020F0502020204030204" pitchFamily="34" charset="0"/>
                <a:cs typeface="Calibri" panose="020F0502020204030204" pitchFamily="34" charset="0"/>
              </a:rPr>
              <a:t>Vucetich</a:t>
            </a:r>
            <a:r>
              <a:rPr lang="hr-HR" sz="1600" b="1" dirty="0">
                <a:latin typeface="Calibri" panose="020F0502020204030204" pitchFamily="34" charset="0"/>
                <a:cs typeface="Calibri" panose="020F0502020204030204" pitchFamily="34" charset="0"/>
              </a:rPr>
              <a:t>, a zagrebački Centar za kriminalistička vještačenja MUP-a Hrvatske od 1997. nosi ime Ivan Vučetić. </a:t>
            </a:r>
          </a:p>
        </p:txBody>
      </p:sp>
    </p:spTree>
    <p:extLst>
      <p:ext uri="{BB962C8B-B14F-4D97-AF65-F5344CB8AC3E}">
        <p14:creationId xmlns:p14="http://schemas.microsoft.com/office/powerpoint/2010/main" val="83173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462521" y="1558495"/>
            <a:ext cx="7234655" cy="807860"/>
          </a:xfrm>
        </p:spPr>
        <p:txBody>
          <a:bodyPr/>
          <a:lstStyle/>
          <a:p>
            <a:r>
              <a:rPr lang="hr-HR" b="1" dirty="0"/>
              <a:t>Andrija </a:t>
            </a:r>
            <a:r>
              <a:rPr lang="hr-HR" b="1" dirty="0" err="1"/>
              <a:t>Mohorovićić</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116063" y="505433"/>
            <a:ext cx="8566952" cy="1083837"/>
          </a:xfrm>
        </p:spPr>
        <p:txBody>
          <a:bodyPr>
            <a:normAutofit/>
          </a:bodyPr>
          <a:lstStyle/>
          <a:p>
            <a:r>
              <a:rPr lang="hr-HR" sz="2000" b="1" dirty="0">
                <a:latin typeface="Calibri" panose="020F0502020204030204" pitchFamily="34" charset="0"/>
                <a:cs typeface="Calibri" panose="020F0502020204030204" pitchFamily="34" charset="0"/>
              </a:rPr>
              <a:t>Hrvatski geofizičar i  znanstvenik iz područja seizmologije i meteorologije</a:t>
            </a:r>
          </a:p>
          <a:p>
            <a:pPr marL="0" indent="0">
              <a:buNone/>
            </a:pPr>
            <a:r>
              <a:rPr lang="hr-HR" sz="1900" b="1" dirty="0">
                <a:solidFill>
                  <a:schemeClr val="tx1"/>
                </a:solidFill>
                <a:latin typeface="Calibri" panose="020F0502020204030204" pitchFamily="34" charset="0"/>
                <a:cs typeface="Calibri" panose="020F0502020204030204" pitchFamily="34" charset="0"/>
              </a:rPr>
              <a:t>      </a:t>
            </a:r>
            <a:r>
              <a:rPr lang="hr-HR" sz="1900" dirty="0">
                <a:solidFill>
                  <a:schemeClr val="tx1"/>
                </a:solidFill>
                <a:latin typeface="Calibri" panose="020F0502020204030204" pitchFamily="34" charset="0"/>
                <a:cs typeface="Calibri" panose="020F0502020204030204" pitchFamily="34" charset="0"/>
              </a:rPr>
              <a:t>(</a:t>
            </a:r>
            <a:r>
              <a:rPr lang="hr-HR" dirty="0">
                <a:latin typeface="Calibri" panose="020F0502020204030204" pitchFamily="34" charset="0"/>
                <a:cs typeface="Calibri" panose="020F0502020204030204" pitchFamily="34" charset="0"/>
              </a:rPr>
              <a:t>Volosko, 23. 1. 1857. – Zagreb, 18. 12. 1936.)</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462520" y="2359025"/>
            <a:ext cx="8034545" cy="40243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solidFill>
                  <a:schemeClr val="tx1"/>
                </a:solidFill>
                <a:latin typeface="Calibri" panose="020F0502020204030204" pitchFamily="34" charset="0"/>
                <a:cs typeface="Calibri" panose="020F0502020204030204" pitchFamily="34" charset="0"/>
              </a:rPr>
              <a:t>Nakon studija matematike i fizike u Pragu, radi kao gimnazijski profesor u Zagrebu i Osijeku, a potom kao profesor na Nautičkoj školi u Bakru od 1882. g., gdje je predavao meteorologiju i 1887. osnovao meteorološku postaju. Od 1892. bio je upravitelj meteorološkog opservatorija u Zagrebu, koji je preuzeo nadzor i upravu nad svim meteorološkim postajama u tadašnjoj Banovini Hrvatskoj. Doktorirao je 1893. g. u  Zagrebu s disertacijom: </a:t>
            </a:r>
            <a:r>
              <a:rPr lang="hr-HR" sz="1600" b="1" i="1" dirty="0">
                <a:solidFill>
                  <a:schemeClr val="tx1"/>
                </a:solidFill>
                <a:latin typeface="Calibri" panose="020F0502020204030204" pitchFamily="34" charset="0"/>
                <a:cs typeface="Calibri" panose="020F0502020204030204" pitchFamily="34" charset="0"/>
              </a:rPr>
              <a:t>O opažanju oblaka, te dnevnom i godišnjem periodu oblaka u Bakru</a:t>
            </a:r>
            <a:r>
              <a:rPr lang="hr-HR" sz="1600" b="1" dirty="0">
                <a:solidFill>
                  <a:schemeClr val="tx1"/>
                </a:solidFill>
                <a:latin typeface="Calibri" panose="020F0502020204030204" pitchFamily="34" charset="0"/>
                <a:cs typeface="Calibri" panose="020F0502020204030204" pitchFamily="34" charset="0"/>
              </a:rPr>
              <a:t>. Godine 1898. postao je redoviti član JAZU, a od 1910. izvanredni sveučilišni profesor iz geofizike i astronomije. Mohorovičić se ubraja među najznamenitije hrvatske znanstvenike. </a:t>
            </a:r>
            <a:r>
              <a:rPr lang="hr-HR" sz="1600" b="1" dirty="0">
                <a:latin typeface="Calibri" panose="020F0502020204030204" pitchFamily="34" charset="0"/>
                <a:cs typeface="Calibri" panose="020F0502020204030204" pitchFamily="34" charset="0"/>
              </a:rPr>
              <a:t>Njegovo ime nosi Geofizički zavod Prirodoslovno-matematičkog fakulteta u Zagrebu.</a:t>
            </a:r>
          </a:p>
          <a:p>
            <a:pPr marL="0" indent="0" algn="just">
              <a:buNone/>
            </a:pPr>
            <a:r>
              <a:rPr lang="hr-HR" sz="1600" b="1" dirty="0">
                <a:latin typeface="Calibri" panose="020F0502020204030204" pitchFamily="34" charset="0"/>
                <a:cs typeface="Calibri" panose="020F0502020204030204" pitchFamily="34" charset="0"/>
              </a:rPr>
              <a:t>Na mjesto upravitelja Meteorološkog opservatorija u Zagrebu usmjeruje svoj rad na tri područja. U prvom znanstveno objašnjava pojedine meteorološke pojave. 1901. g. povjereno mu je vođenje čitave meteorološke službe tadašnje Hrvatske i Slavonije, koju podiže kad-</a:t>
            </a:r>
            <a:r>
              <a:rPr lang="hr-HR" sz="1600" b="1" dirty="0" err="1">
                <a:latin typeface="Calibri" panose="020F0502020204030204" pitchFamily="34" charset="0"/>
                <a:cs typeface="Calibri" panose="020F0502020204030204" pitchFamily="34" charset="0"/>
              </a:rPr>
              <a:t>rovski</a:t>
            </a:r>
            <a:r>
              <a:rPr lang="hr-HR" sz="1600" b="1" dirty="0">
                <a:latin typeface="Calibri" panose="020F0502020204030204" pitchFamily="34" charset="0"/>
                <a:cs typeface="Calibri" panose="020F0502020204030204" pitchFamily="34" charset="0"/>
              </a:rPr>
              <a:t> i instrumentalno na europsku razinu. Aktivnosti opservatorija postupno proširuje i na ostala područja geofizike - uređuje mrežu postaja za praćenje grmljavinskih nevremena te uvodi obranu od tuče, istraživanje iskorištavanje bure u priobalju te uvodi klimatologiju kao područje rada meteorologije.</a:t>
            </a:r>
            <a:endParaRPr lang="hr-HR" sz="1600" b="1" dirty="0">
              <a:solidFill>
                <a:schemeClr val="tx1"/>
              </a:solidFill>
              <a:latin typeface="Calibri" panose="020F0502020204030204" pitchFamily="34" charset="0"/>
              <a:cs typeface="Calibri" panose="020F0502020204030204" pitchFamily="34" charset="0"/>
            </a:endParaRPr>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 name="Slika 5">
            <a:extLst>
              <a:ext uri="{FF2B5EF4-FFF2-40B4-BE49-F238E27FC236}">
                <a16:creationId xmlns:a16="http://schemas.microsoft.com/office/drawing/2014/main" id="{7D8870FD-6499-4B85-80B6-D4A07FE4315E}"/>
              </a:ext>
            </a:extLst>
          </p:cNvPr>
          <p:cNvPicPr>
            <a:picLocks noChangeAspect="1"/>
          </p:cNvPicPr>
          <p:nvPr/>
        </p:nvPicPr>
        <p:blipFill>
          <a:blip r:embed="rId2"/>
          <a:stretch>
            <a:fillRect/>
          </a:stretch>
        </p:blipFill>
        <p:spPr>
          <a:xfrm>
            <a:off x="694934" y="505433"/>
            <a:ext cx="2502877" cy="3311965"/>
          </a:xfrm>
          <a:prstGeom prst="rect">
            <a:avLst/>
          </a:prstGeom>
        </p:spPr>
      </p:pic>
    </p:spTree>
    <p:extLst>
      <p:ext uri="{BB962C8B-B14F-4D97-AF65-F5344CB8AC3E}">
        <p14:creationId xmlns:p14="http://schemas.microsoft.com/office/powerpoint/2010/main" val="275831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5122416" y="569213"/>
            <a:ext cx="6103998" cy="555637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Početkom 20. st. Mohorovičićev znanstveni interes okreće se isključivo problemima seizmologije. Analizom pokupskog potresa iz 1909. g., Mohorovičić je posebno unaprijedio spoznaje o mehanizmu rasprostiranja valova bližih potresa kroz Zemlju. Tom prilikom prvi je u svijetu na osnovi valova potresa utvrdio plohu diskontinuiteta brzina, koja dijeli koru od plašta Zemlje i koja je njemu u čast nazvana </a:t>
            </a:r>
            <a:r>
              <a:rPr lang="hr-HR" sz="1600" b="1" dirty="0">
                <a:latin typeface="Calibri" panose="020F0502020204030204" pitchFamily="34" charset="0"/>
                <a:cs typeface="Calibri" panose="020F0502020204030204" pitchFamily="34" charset="0"/>
                <a:hlinkClick r:id="rId2" tooltip="Mohorovičićev diskontinuitet"/>
              </a:rPr>
              <a:t>Mohorovičićev diskontinuitet</a:t>
            </a:r>
            <a:r>
              <a:rPr lang="hr-HR" sz="1600" b="1" dirty="0">
                <a:latin typeface="Calibri" panose="020F0502020204030204" pitchFamily="34" charset="0"/>
                <a:cs typeface="Calibri" panose="020F0502020204030204" pitchFamily="34" charset="0"/>
              </a:rPr>
              <a:t>. Ubrzo nakon Andrije Mohorovičića i drugi znanstvenici potvrđuju postojanje tog sloja. Na osnovi detaljnoga proučavanja podataka o više potresa, Mohorovičić je značajno pridonio određivanju </a:t>
            </a:r>
            <a:r>
              <a:rPr lang="hr-HR" sz="1600" b="1" u="sng" dirty="0">
                <a:latin typeface="Calibri" panose="020F0502020204030204" pitchFamily="34" charset="0"/>
                <a:cs typeface="Calibri" panose="020F0502020204030204" pitchFamily="34" charset="0"/>
                <a:hlinkClick r:id="rId3" tooltip="Epicentar"/>
              </a:rPr>
              <a:t>epicentra</a:t>
            </a:r>
            <a:r>
              <a:rPr lang="hr-HR" sz="1600" b="1" dirty="0">
                <a:latin typeface="Calibri" panose="020F0502020204030204" pitchFamily="34" charset="0"/>
                <a:cs typeface="Calibri" panose="020F0502020204030204" pitchFamily="34" charset="0"/>
              </a:rPr>
              <a:t> potresa, pa se </a:t>
            </a:r>
            <a:r>
              <a:rPr lang="hr-HR" sz="1600" b="1" dirty="0" err="1">
                <a:latin typeface="Calibri" panose="020F0502020204030204" pitchFamily="34" charset="0"/>
                <a:cs typeface="Calibri" panose="020F0502020204030204" pitchFamily="34" charset="0"/>
              </a:rPr>
              <a:t>hiper-bolične</a:t>
            </a:r>
            <a:r>
              <a:rPr lang="hr-HR" sz="1600" b="1" dirty="0">
                <a:latin typeface="Calibri" panose="020F0502020204030204" pitchFamily="34" charset="0"/>
                <a:cs typeface="Calibri" panose="020F0502020204030204" pitchFamily="34" charset="0"/>
              </a:rPr>
              <a:t> krivulje  koje se koriste u tom postupku nazivaju </a:t>
            </a:r>
            <a:r>
              <a:rPr lang="hr-HR" sz="1600" b="1" dirty="0" err="1">
                <a:solidFill>
                  <a:schemeClr val="accent1"/>
                </a:solidFill>
                <a:latin typeface="Calibri" panose="020F0502020204030204" pitchFamily="34" charset="0"/>
                <a:cs typeface="Calibri" panose="020F0502020204030204" pitchFamily="34" charset="0"/>
              </a:rPr>
              <a:t>Moho-rovičićeve</a:t>
            </a:r>
            <a:r>
              <a:rPr lang="hr-HR" sz="1600" b="1" dirty="0">
                <a:solidFill>
                  <a:schemeClr val="accent1"/>
                </a:solidFill>
                <a:latin typeface="Calibri" panose="020F0502020204030204" pitchFamily="34" charset="0"/>
                <a:cs typeface="Calibri" panose="020F0502020204030204" pitchFamily="34" charset="0"/>
              </a:rPr>
              <a:t> </a:t>
            </a:r>
            <a:r>
              <a:rPr lang="hr-HR" sz="1600" b="1" dirty="0" err="1">
                <a:solidFill>
                  <a:schemeClr val="accent1"/>
                </a:solidFill>
                <a:latin typeface="Calibri" panose="020F0502020204030204" pitchFamily="34" charset="0"/>
                <a:cs typeface="Calibri" panose="020F0502020204030204" pitchFamily="34" charset="0"/>
              </a:rPr>
              <a:t>epicentrale</a:t>
            </a:r>
            <a:r>
              <a:rPr lang="hr-HR" sz="1600" b="1" dirty="0">
                <a:latin typeface="Calibri" panose="020F0502020204030204" pitchFamily="34" charset="0"/>
                <a:cs typeface="Calibri" panose="020F0502020204030204" pitchFamily="34" charset="0"/>
              </a:rPr>
              <a:t>. Mnogo je radio i na usavršavanju seizmografa pa je već 1917. izradio prijedlog za konstrukciju novoga seizmografa za bilježenje horizontalnih gibanja tla, ali se nažalost nikada nije ostvario zbog nedostatka sredstava.</a:t>
            </a:r>
          </a:p>
          <a:p>
            <a:pPr marL="0" indent="0" algn="just">
              <a:buNone/>
            </a:pPr>
            <a:r>
              <a:rPr lang="hr-HR" sz="1600" b="1" dirty="0">
                <a:latin typeface="Calibri" panose="020F0502020204030204" pitchFamily="34" charset="0"/>
                <a:cs typeface="Calibri" panose="020F0502020204030204" pitchFamily="34" charset="0"/>
              </a:rPr>
              <a:t>Mohorovičić je zatim objavio pionirski i vizionarski rad </a:t>
            </a:r>
            <a:r>
              <a:rPr lang="hr-HR" sz="1600" b="1" i="1" dirty="0">
                <a:solidFill>
                  <a:schemeClr val="accent1"/>
                </a:solidFill>
                <a:latin typeface="Calibri" panose="020F0502020204030204" pitchFamily="34" charset="0"/>
                <a:cs typeface="Calibri" panose="020F0502020204030204" pitchFamily="34" charset="0"/>
              </a:rPr>
              <a:t>Djelovanje potresa na zgrade</a:t>
            </a:r>
            <a:r>
              <a:rPr lang="hr-HR" sz="1600" b="1" dirty="0">
                <a:latin typeface="Calibri" panose="020F0502020204030204" pitchFamily="34" charset="0"/>
                <a:cs typeface="Calibri" panose="020F0502020204030204" pitchFamily="34" charset="0"/>
              </a:rPr>
              <a:t>, u kojem upozorava na nužnost pridržavanja posebnih propisa pri gradnji zgrada u potresnom području.</a:t>
            </a:r>
          </a:p>
          <a:p>
            <a:pPr marL="0" indent="0" algn="just">
              <a:buNone/>
            </a:pPr>
            <a:r>
              <a:rPr lang="hr-HR" sz="1600" b="1" dirty="0">
                <a:latin typeface="Calibri" panose="020F0502020204030204" pitchFamily="34" charset="0"/>
                <a:cs typeface="Calibri" panose="020F0502020204030204" pitchFamily="34" charset="0"/>
              </a:rPr>
              <a:t>Pored toga, Mohorovičić uvodi </a:t>
            </a:r>
            <a:r>
              <a:rPr lang="hr-HR" sz="1600" b="1" dirty="0">
                <a:solidFill>
                  <a:schemeClr val="accent1"/>
                </a:solidFill>
                <a:latin typeface="Calibri" panose="020F0502020204030204" pitchFamily="34" charset="0"/>
                <a:cs typeface="Calibri" panose="020F0502020204030204" pitchFamily="34" charset="0"/>
              </a:rPr>
              <a:t>službu točnog vremena</a:t>
            </a:r>
            <a:r>
              <a:rPr lang="hr-HR" sz="1600" b="1" dirty="0">
                <a:solidFill>
                  <a:schemeClr val="tx1"/>
                </a:solidFill>
                <a:latin typeface="Calibri" panose="020F0502020204030204" pitchFamily="34" charset="0"/>
                <a:cs typeface="Calibri" panose="020F0502020204030204" pitchFamily="34" charset="0"/>
              </a:rPr>
              <a:t>, najprije na temelju opažanja prolaska  zvijezda ravninom meridijana, a od 1913. na temelju primanja radiosignala iz Pariza</a:t>
            </a:r>
            <a:r>
              <a:rPr lang="hr-HR" sz="1600" dirty="0"/>
              <a:t>. </a:t>
            </a:r>
            <a:endParaRPr lang="hr-HR" sz="1600" b="1" dirty="0">
              <a:latin typeface="Calibri" panose="020F0502020204030204" pitchFamily="34" charset="0"/>
              <a:cs typeface="Calibri" panose="020F0502020204030204" pitchFamily="34" charset="0"/>
            </a:endParaRPr>
          </a:p>
          <a:p>
            <a:pPr marL="0" indent="0" algn="just">
              <a:buNone/>
            </a:pPr>
            <a:endParaRPr lang="hr-HR" sz="1600" b="1" dirty="0">
              <a:latin typeface="Calibri" panose="020F0502020204030204" pitchFamily="34" charset="0"/>
              <a:cs typeface="Calibri" panose="020F0502020204030204" pitchFamily="34" charset="0"/>
            </a:endParaRPr>
          </a:p>
          <a:p>
            <a:pPr marL="0" indent="0" algn="just">
              <a:buNone/>
            </a:pPr>
            <a:endParaRPr lang="hr-HR" sz="1600" b="1" dirty="0">
              <a:latin typeface="Calibri" panose="020F0502020204030204" pitchFamily="34" charset="0"/>
              <a:cs typeface="Calibri" panose="020F0502020204030204" pitchFamily="34" charset="0"/>
            </a:endParaRPr>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026" name="Picture 2" descr="https://upload.wikimedia.org/wikipedia/commons/4/48/Mohorovicic_-_pametni_deska_Klementinum_2.jpg">
            <a:extLst>
              <a:ext uri="{FF2B5EF4-FFF2-40B4-BE49-F238E27FC236}">
                <a16:creationId xmlns:a16="http://schemas.microsoft.com/office/drawing/2014/main" id="{20DFAA1D-CAD8-4688-8683-5474086DD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78" y="586969"/>
            <a:ext cx="3656576" cy="2711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5/58/Slice_earth.svg/800px-Slice_earth.svg.png">
            <a:extLst>
              <a:ext uri="{FF2B5EF4-FFF2-40B4-BE49-F238E27FC236}">
                <a16:creationId xmlns:a16="http://schemas.microsoft.com/office/drawing/2014/main" id="{6DC0A286-EA4A-4DB4-9F53-E2E9282D5D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7981" y="3346882"/>
            <a:ext cx="3409025" cy="327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320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462521" y="1479861"/>
            <a:ext cx="7234655" cy="807860"/>
          </a:xfrm>
        </p:spPr>
        <p:txBody>
          <a:bodyPr/>
          <a:lstStyle/>
          <a:p>
            <a:r>
              <a:rPr lang="hr-HR" b="1" dirty="0"/>
              <a:t>Vladimir </a:t>
            </a:r>
            <a:r>
              <a:rPr lang="hr-HR" b="1" dirty="0" err="1"/>
              <a:t>Varičak</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185249" y="474658"/>
            <a:ext cx="8120341" cy="1083837"/>
          </a:xfrm>
        </p:spPr>
        <p:txBody>
          <a:bodyPr>
            <a:normAutofit/>
          </a:bodyPr>
          <a:lstStyle/>
          <a:p>
            <a:r>
              <a:rPr lang="hr-HR" sz="2000" b="1" dirty="0">
                <a:latin typeface="Calibri" panose="020F0502020204030204" pitchFamily="34" charset="0"/>
                <a:cs typeface="Calibri" panose="020F0502020204030204" pitchFamily="34" charset="0"/>
              </a:rPr>
              <a:t>Hrvatski matematičar i teorijski fizičar srpskog podrijetla</a:t>
            </a:r>
          </a:p>
          <a:p>
            <a:pPr marL="0" indent="0">
              <a:buNone/>
            </a:pPr>
            <a:r>
              <a:rPr lang="hr-HR" sz="1900" b="1" dirty="0">
                <a:solidFill>
                  <a:schemeClr val="tx1"/>
                </a:solidFill>
                <a:latin typeface="Calibri" panose="020F0502020204030204" pitchFamily="34" charset="0"/>
                <a:cs typeface="Calibri" panose="020F0502020204030204" pitchFamily="34" charset="0"/>
              </a:rPr>
              <a:t>      </a:t>
            </a:r>
            <a:r>
              <a:rPr lang="hr-HR" sz="1900" dirty="0">
                <a:solidFill>
                  <a:schemeClr val="tx1"/>
                </a:solidFill>
                <a:latin typeface="Calibri" panose="020F0502020204030204" pitchFamily="34" charset="0"/>
                <a:cs typeface="Calibri" panose="020F0502020204030204" pitchFamily="34" charset="0"/>
              </a:rPr>
              <a:t>(</a:t>
            </a:r>
            <a:r>
              <a:rPr lang="hr-HR" dirty="0">
                <a:latin typeface="Calibri" panose="020F0502020204030204" pitchFamily="34" charset="0"/>
                <a:cs typeface="Calibri" panose="020F0502020204030204" pitchFamily="34" charset="0"/>
              </a:rPr>
              <a:t>Švica/Otočac, 16. 3. 1865. – Zagreb, 17. 1. 1942.)</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462521" y="2237173"/>
            <a:ext cx="7843070" cy="425240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Osnovnu je pohađao u Sisku, u Petrinji nižu realku koju je završio 1880., a višu realku u Zagrebu, koju je završio 1883. godine. Studirao je matematiku i fiziku na Mudroslovnom fakultetu u Zagrebu. Diplomirao je 1888. godine. Doktorirao je već 1891. godine na temu "Teorija </a:t>
            </a:r>
            <a:r>
              <a:rPr lang="hr-HR" sz="1600" b="1" dirty="0" err="1">
                <a:latin typeface="Calibri" panose="020F0502020204030204" pitchFamily="34" charset="0"/>
                <a:cs typeface="Calibri" panose="020F0502020204030204" pitchFamily="34" charset="0"/>
              </a:rPr>
              <a:t>nožištnih</a:t>
            </a:r>
            <a:r>
              <a:rPr lang="hr-HR" sz="1600" b="1" dirty="0">
                <a:latin typeface="Calibri" panose="020F0502020204030204" pitchFamily="34" charset="0"/>
                <a:cs typeface="Calibri" panose="020F0502020204030204" pitchFamily="34" charset="0"/>
              </a:rPr>
              <a:t> krivulja". Nakon toga radio je kao profesor na realnim gimnazijama u Zemunu, Bakru, Zagrebu i Osijeku. Nastavio je s akademskim napredovanjem te je habilitirao na Mudroslovnom fakultetu 1895. godine. Iste je godine dodijeljena dozvola predavanja na sveučilištu algebarske analize i sferne trigonometrije. 1898. god. Varićak je postao predavač na novoosnovanoj Šumarskoj akademiji kao profesor matematike i fizike. 1899. je godine postao suplent na Mudroslovnom fakultetu.</a:t>
            </a:r>
          </a:p>
          <a:p>
            <a:pPr marL="0" indent="0" algn="just">
              <a:buNone/>
            </a:pPr>
            <a:r>
              <a:rPr lang="hr-HR" sz="1600" b="1" dirty="0">
                <a:latin typeface="Calibri" panose="020F0502020204030204" pitchFamily="34" charset="0"/>
                <a:cs typeface="Calibri" panose="020F0502020204030204" pitchFamily="34" charset="0"/>
              </a:rPr>
              <a:t>Znanstveni interesi prof. Varićaka bili su teorija </a:t>
            </a:r>
            <a:r>
              <a:rPr lang="hr-HR" sz="1600" b="1" dirty="0" err="1">
                <a:latin typeface="Calibri" panose="020F0502020204030204" pitchFamily="34" charset="0"/>
                <a:cs typeface="Calibri" panose="020F0502020204030204" pitchFamily="34" charset="0"/>
              </a:rPr>
              <a:t>ravninskih</a:t>
            </a:r>
            <a:r>
              <a:rPr lang="hr-HR" sz="1600" b="1" dirty="0">
                <a:latin typeface="Calibri" panose="020F0502020204030204" pitchFamily="34" charset="0"/>
                <a:cs typeface="Calibri" panose="020F0502020204030204" pitchFamily="34" charset="0"/>
              </a:rPr>
              <a:t> krivulja, teorija funkcija, teorija relativnosti te matematičko-pedagoška problematika. Mnogo je pridonio analiziranju Boškovićeva matematičkog djelovanja. Bio je osoba svjetskog ugleda. Vodio je znanstvenu polemičku korespondenciju s vodećim svjetskim fizičarima poput Einsteina (1909. - 1913.) i drugima.</a:t>
            </a:r>
          </a:p>
          <a:p>
            <a:pPr marL="0" indent="0" algn="r">
              <a:buNone/>
            </a:pPr>
            <a:r>
              <a:rPr lang="hr-HR" sz="1400" b="1" dirty="0">
                <a:solidFill>
                  <a:schemeClr val="tx1">
                    <a:lumMod val="50000"/>
                    <a:lumOff val="50000"/>
                  </a:schemeClr>
                </a:solidFill>
                <a:latin typeface="Calibri" panose="020F0502020204030204" pitchFamily="34" charset="0"/>
                <a:cs typeface="Calibri" panose="020F0502020204030204" pitchFamily="34" charset="0"/>
              </a:rPr>
              <a:t>       Premda je za života prvo bio pravoslavac,  a kasnije grkokatolik,  ustao  je protiv teze o  navodnom »srpstvu« Ruđera Boškovića i time »dokazao da pripada hrvatskom vjerskom i kulturnom okružju</a:t>
            </a:r>
            <a:r>
              <a:rPr lang="hr-HR" sz="1400" b="1" dirty="0">
                <a:latin typeface="Calibri" panose="020F0502020204030204" pitchFamily="34" charset="0"/>
                <a:cs typeface="Calibri" panose="020F0502020204030204" pitchFamily="34" charset="0"/>
              </a:rPr>
              <a:t>.</a:t>
            </a:r>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8" name="Slika 7">
            <a:extLst>
              <a:ext uri="{FF2B5EF4-FFF2-40B4-BE49-F238E27FC236}">
                <a16:creationId xmlns:a16="http://schemas.microsoft.com/office/drawing/2014/main" id="{E7A67E80-543E-4F33-ADE0-121FE582181C}"/>
              </a:ext>
            </a:extLst>
          </p:cNvPr>
          <p:cNvPicPr>
            <a:picLocks noChangeAspect="1"/>
          </p:cNvPicPr>
          <p:nvPr/>
        </p:nvPicPr>
        <p:blipFill>
          <a:blip r:embed="rId2"/>
          <a:stretch>
            <a:fillRect/>
          </a:stretch>
        </p:blipFill>
        <p:spPr>
          <a:xfrm>
            <a:off x="1172265" y="626794"/>
            <a:ext cx="2012984" cy="2513994"/>
          </a:xfrm>
          <a:prstGeom prst="rect">
            <a:avLst/>
          </a:prstGeom>
        </p:spPr>
      </p:pic>
    </p:spTree>
    <p:extLst>
      <p:ext uri="{BB962C8B-B14F-4D97-AF65-F5344CB8AC3E}">
        <p14:creationId xmlns:p14="http://schemas.microsoft.com/office/powerpoint/2010/main" val="2402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4545367" y="1558495"/>
            <a:ext cx="6151809" cy="807860"/>
          </a:xfrm>
        </p:spPr>
        <p:txBody>
          <a:bodyPr/>
          <a:lstStyle/>
          <a:p>
            <a:r>
              <a:rPr lang="hr-HR" b="1" dirty="0"/>
              <a:t>Franjo </a:t>
            </a:r>
            <a:r>
              <a:rPr lang="hr-HR" b="1" dirty="0" err="1"/>
              <a:t>Hanaman</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4225291" y="469922"/>
            <a:ext cx="6970805" cy="1083837"/>
          </a:xfrm>
        </p:spPr>
        <p:txBody>
          <a:bodyPr>
            <a:normAutofit/>
          </a:bodyPr>
          <a:lstStyle/>
          <a:p>
            <a:r>
              <a:rPr lang="hr-HR" sz="2000" b="1" dirty="0">
                <a:latin typeface="Calibri" panose="020F0502020204030204" pitchFamily="34" charset="0"/>
                <a:cs typeface="Calibri" panose="020F0502020204030204" pitchFamily="34" charset="0"/>
              </a:rPr>
              <a:t>Hrvatski kemičar, metalurg i izumitelj</a:t>
            </a:r>
          </a:p>
          <a:p>
            <a:pPr marL="0" indent="0">
              <a:buNone/>
            </a:pPr>
            <a:r>
              <a:rPr lang="hr-HR" sz="1900" b="1" dirty="0">
                <a:solidFill>
                  <a:schemeClr val="tx1"/>
                </a:solidFill>
                <a:latin typeface="Calibri" panose="020F0502020204030204" pitchFamily="34" charset="0"/>
                <a:cs typeface="Calibri" panose="020F0502020204030204" pitchFamily="34" charset="0"/>
              </a:rPr>
              <a:t>      </a:t>
            </a:r>
            <a:r>
              <a:rPr lang="hr-HR" sz="1900" dirty="0">
                <a:solidFill>
                  <a:schemeClr val="tx1"/>
                </a:solidFill>
                <a:latin typeface="Calibri" panose="020F0502020204030204" pitchFamily="34" charset="0"/>
                <a:cs typeface="Calibri" panose="020F0502020204030204" pitchFamily="34" charset="0"/>
              </a:rPr>
              <a:t>(</a:t>
            </a:r>
            <a:r>
              <a:rPr lang="hr-HR" dirty="0" err="1">
                <a:latin typeface="Calibri" panose="020F0502020204030204" pitchFamily="34" charset="0"/>
                <a:cs typeface="Calibri" panose="020F0502020204030204" pitchFamily="34" charset="0"/>
              </a:rPr>
              <a:t>Drenovci</a:t>
            </a:r>
            <a:r>
              <a:rPr lang="hr-HR" dirty="0">
                <a:latin typeface="Calibri" panose="020F0502020204030204" pitchFamily="34" charset="0"/>
                <a:cs typeface="Calibri" panose="020F0502020204030204" pitchFamily="34" charset="0"/>
              </a:rPr>
              <a:t>, 30. 6. 1878. – Zagreb, 23. 1. 1941.)</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2166152" y="2535136"/>
            <a:ext cx="9139440" cy="384820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Franjo </a:t>
            </a:r>
            <a:r>
              <a:rPr lang="hr-HR" sz="1600" b="1" dirty="0" err="1">
                <a:latin typeface="Calibri" panose="020F0502020204030204" pitchFamily="34" charset="0"/>
                <a:cs typeface="Calibri" panose="020F0502020204030204" pitchFamily="34" charset="0"/>
              </a:rPr>
              <a:t>Hanaman</a:t>
            </a:r>
            <a:r>
              <a:rPr lang="hr-HR" sz="1600" b="1" dirty="0">
                <a:latin typeface="Calibri" panose="020F0502020204030204" pitchFamily="34" charset="0"/>
                <a:cs typeface="Calibri" panose="020F0502020204030204" pitchFamily="34" charset="0"/>
              </a:rPr>
              <a:t> se rodio u hrvatskoj obitelji kao drugo dijete </a:t>
            </a:r>
            <a:r>
              <a:rPr lang="hr-HR" sz="1600" b="1" dirty="0" err="1">
                <a:latin typeface="Calibri" panose="020F0502020204030204" pitchFamily="34" charset="0"/>
                <a:cs typeface="Calibri" panose="020F0502020204030204" pitchFamily="34" charset="0"/>
              </a:rPr>
              <a:t>Gjure</a:t>
            </a:r>
            <a:r>
              <a:rPr lang="hr-HR" sz="1600" b="1" dirty="0">
                <a:latin typeface="Calibri" panose="020F0502020204030204" pitchFamily="34" charset="0"/>
                <a:cs typeface="Calibri" panose="020F0502020204030204" pitchFamily="34" charset="0"/>
              </a:rPr>
              <a:t> </a:t>
            </a:r>
            <a:r>
              <a:rPr lang="hr-HR" sz="1600" b="1" dirty="0" err="1">
                <a:latin typeface="Calibri" panose="020F0502020204030204" pitchFamily="34" charset="0"/>
                <a:cs typeface="Calibri" panose="020F0502020204030204" pitchFamily="34" charset="0"/>
              </a:rPr>
              <a:t>Hanamana</a:t>
            </a:r>
            <a:r>
              <a:rPr lang="hr-HR" sz="1600" b="1" dirty="0">
                <a:latin typeface="Calibri" panose="020F0502020204030204" pitchFamily="34" charset="0"/>
                <a:cs typeface="Calibri" panose="020F0502020204030204" pitchFamily="34" charset="0"/>
              </a:rPr>
              <a:t> i Emilije </a:t>
            </a:r>
            <a:r>
              <a:rPr lang="hr-HR" sz="1600" b="1" dirty="0" err="1">
                <a:latin typeface="Calibri" panose="020F0502020204030204" pitchFamily="34" charset="0"/>
                <a:cs typeface="Calibri" panose="020F0502020204030204" pitchFamily="34" charset="0"/>
              </a:rPr>
              <a:t>Mandušić</a:t>
            </a:r>
            <a:r>
              <a:rPr lang="hr-HR" sz="1600" b="1" dirty="0">
                <a:latin typeface="Calibri" panose="020F0502020204030204" pitchFamily="34" charset="0"/>
                <a:cs typeface="Calibri" panose="020F0502020204030204" pitchFamily="34" charset="0"/>
              </a:rPr>
              <a:t>.</a:t>
            </a:r>
            <a:r>
              <a:rPr lang="hr-HR" sz="1600" b="1" baseline="30000" dirty="0">
                <a:latin typeface="Calibri" panose="020F0502020204030204" pitchFamily="34" charset="0"/>
                <a:cs typeface="Calibri" panose="020F0502020204030204" pitchFamily="34" charset="0"/>
              </a:rPr>
              <a:t> </a:t>
            </a:r>
            <a:r>
              <a:rPr lang="hr-HR" sz="1600" b="1" dirty="0">
                <a:latin typeface="Calibri" panose="020F0502020204030204" pitchFamily="34" charset="0"/>
                <a:cs typeface="Calibri" panose="020F0502020204030204" pitchFamily="34" charset="0"/>
              </a:rPr>
              <a:t>Pučku školu završio je u Brčkom 1887. godine, a maturirao je 1895. u Zemunu na Realnoj gimnaziji. Nakon mature otišao je studirati u  Beč, gdje je 1899. diplomirao na Kemijskom odjelu Tehničke visoke škole. </a:t>
            </a:r>
          </a:p>
          <a:p>
            <a:pPr marL="0" indent="0" algn="just">
              <a:buNone/>
            </a:pPr>
            <a:r>
              <a:rPr lang="hr-HR" sz="1600" b="1" dirty="0">
                <a:latin typeface="Calibri" panose="020F0502020204030204" pitchFamily="34" charset="0"/>
                <a:cs typeface="Calibri" panose="020F0502020204030204" pitchFamily="34" charset="0"/>
              </a:rPr>
              <a:t>U Beču od 1903–1912. s Aleksandrom </a:t>
            </a:r>
            <a:r>
              <a:rPr lang="hr-HR" sz="1600" b="1" dirty="0" err="1">
                <a:latin typeface="Calibri" panose="020F0502020204030204" pitchFamily="34" charset="0"/>
                <a:cs typeface="Calibri" panose="020F0502020204030204" pitchFamily="34" charset="0"/>
              </a:rPr>
              <a:t>Justom</a:t>
            </a:r>
            <a:r>
              <a:rPr lang="hr-HR" sz="1600" b="1" dirty="0">
                <a:latin typeface="Calibri" panose="020F0502020204030204" pitchFamily="34" charset="0"/>
                <a:cs typeface="Calibri" panose="020F0502020204030204" pitchFamily="34" charset="0"/>
              </a:rPr>
              <a:t> razradio postupak proizvodnje </a:t>
            </a:r>
            <a:r>
              <a:rPr lang="hr-HR" sz="1600" b="1" dirty="0" err="1">
                <a:latin typeface="Calibri" panose="020F0502020204030204" pitchFamily="34" charset="0"/>
                <a:cs typeface="Calibri" panose="020F0502020204030204" pitchFamily="34" charset="0"/>
              </a:rPr>
              <a:t>volframove</a:t>
            </a:r>
            <a:r>
              <a:rPr lang="hr-HR" sz="1600" b="1" dirty="0">
                <a:latin typeface="Calibri" panose="020F0502020204030204" pitchFamily="34" charset="0"/>
                <a:cs typeface="Calibri" panose="020F0502020204030204" pitchFamily="34" charset="0"/>
              </a:rPr>
              <a:t> žarne niti i njezine primjene u električnoj žarulji. Zahvaljujući visokomu talištu, </a:t>
            </a:r>
            <a:r>
              <a:rPr lang="hr-HR" sz="1600" b="1" dirty="0" err="1">
                <a:latin typeface="Calibri" panose="020F0502020204030204" pitchFamily="34" charset="0"/>
                <a:cs typeface="Calibri" panose="020F0502020204030204" pitchFamily="34" charset="0"/>
              </a:rPr>
              <a:t>volframova</a:t>
            </a:r>
            <a:r>
              <a:rPr lang="hr-HR" sz="1600" b="1" dirty="0">
                <a:latin typeface="Calibri" panose="020F0502020204030204" pitchFamily="34" charset="0"/>
                <a:cs typeface="Calibri" panose="020F0502020204030204" pitchFamily="34" charset="0"/>
              </a:rPr>
              <a:t> se nit, za razliku od dotadašnjih niti za žarulje, mogla zagrijati na višu temperaturu i tako postići veću svjetlosnu učinkovitost. Taj je izum bio od velike važnosti, jer je time konačno utemeljena ekonomična rasvjeta s pomoću električne energije. </a:t>
            </a:r>
            <a:r>
              <a:rPr lang="hr-HR" sz="1600" b="1" dirty="0" err="1">
                <a:latin typeface="Calibri" panose="020F0502020204030204" pitchFamily="34" charset="0"/>
                <a:cs typeface="Calibri" panose="020F0502020204030204" pitchFamily="34" charset="0"/>
              </a:rPr>
              <a:t>Hanaman</a:t>
            </a:r>
            <a:r>
              <a:rPr lang="hr-HR" sz="1600" b="1" dirty="0">
                <a:latin typeface="Calibri" panose="020F0502020204030204" pitchFamily="34" charset="0"/>
                <a:cs typeface="Calibri" panose="020F0502020204030204" pitchFamily="34" charset="0"/>
              </a:rPr>
              <a:t> je 1911–15. vodio Institut za ispitivanje materijala u Beču, a doktorirao je 1913. u Berlinu. U Zagrebu je 1919–22. bio generalni direktor Jugoslavenske industrije motora. Na Tehničkoj visokoj školi u Zagrebu izabran je za privatnoga docenta 1920., a za redovitog profesora anorganske kemijske tehnologije 1922., kada je osnovao prvi inženjerski zavod, Zavod za anorgansku kemijsku tehnologiju i metalurgiju. Predavao je kolegije: Metalurgija, Anorganska kemijska tehnologija i Kemijsko tehnološko računanje. Obnašao je dužnost dekana </a:t>
            </a:r>
            <a:r>
              <a:rPr lang="hr-HR" sz="1600" b="1" dirty="0" err="1">
                <a:latin typeface="Calibri" panose="020F0502020204030204" pitchFamily="34" charset="0"/>
                <a:cs typeface="Calibri" panose="020F0502020204030204" pitchFamily="34" charset="0"/>
              </a:rPr>
              <a:t>Kemičko</a:t>
            </a:r>
            <a:r>
              <a:rPr lang="hr-HR" sz="1600" b="1" dirty="0">
                <a:latin typeface="Calibri" panose="020F0502020204030204" pitchFamily="34" charset="0"/>
                <a:cs typeface="Calibri" panose="020F0502020204030204" pitchFamily="34" charset="0"/>
              </a:rPr>
              <a:t>-inženjerskog odjela (1922–24), izabran za rektora Tehničke visoke škole (1924). God. 1934–39. bio je glavni urednik </a:t>
            </a:r>
            <a:r>
              <a:rPr lang="hr-HR" sz="1600" b="1" i="1" dirty="0">
                <a:latin typeface="Calibri" panose="020F0502020204030204" pitchFamily="34" charset="0"/>
                <a:cs typeface="Calibri" panose="020F0502020204030204" pitchFamily="34" charset="0"/>
              </a:rPr>
              <a:t>Arhiva za hemiju i farmaciju</a:t>
            </a:r>
            <a:r>
              <a:rPr lang="hr-HR" sz="1600" b="1" dirty="0">
                <a:latin typeface="Calibri" panose="020F0502020204030204" pitchFamily="34" charset="0"/>
                <a:cs typeface="Calibri" panose="020F0502020204030204" pitchFamily="34" charset="0"/>
              </a:rPr>
              <a:t> (danas </a:t>
            </a:r>
            <a:r>
              <a:rPr lang="hr-HR" sz="1600" b="1" i="1" dirty="0" err="1">
                <a:latin typeface="Calibri" panose="020F0502020204030204" pitchFamily="34" charset="0"/>
                <a:cs typeface="Calibri" panose="020F0502020204030204" pitchFamily="34" charset="0"/>
              </a:rPr>
              <a:t>Croatica</a:t>
            </a:r>
            <a:r>
              <a:rPr lang="hr-HR" sz="1600" b="1" i="1" dirty="0">
                <a:latin typeface="Calibri" panose="020F0502020204030204" pitchFamily="34" charset="0"/>
                <a:cs typeface="Calibri" panose="020F0502020204030204" pitchFamily="34" charset="0"/>
              </a:rPr>
              <a:t> </a:t>
            </a:r>
            <a:r>
              <a:rPr lang="hr-HR" sz="1600" b="1" i="1" dirty="0" err="1">
                <a:latin typeface="Calibri" panose="020F0502020204030204" pitchFamily="34" charset="0"/>
                <a:cs typeface="Calibri" panose="020F0502020204030204" pitchFamily="34" charset="0"/>
              </a:rPr>
              <a:t>Chemica</a:t>
            </a:r>
            <a:r>
              <a:rPr lang="hr-HR" sz="1600" b="1" i="1" dirty="0">
                <a:latin typeface="Calibri" panose="020F0502020204030204" pitchFamily="34" charset="0"/>
                <a:cs typeface="Calibri" panose="020F0502020204030204" pitchFamily="34" charset="0"/>
              </a:rPr>
              <a:t> Acta</a:t>
            </a:r>
            <a:r>
              <a:rPr lang="hr-HR" sz="1600" b="1" dirty="0">
                <a:latin typeface="Calibri" panose="020F0502020204030204" pitchFamily="34" charset="0"/>
                <a:cs typeface="Calibri" panose="020F0502020204030204" pitchFamily="34" charset="0"/>
              </a:rPr>
              <a:t>).</a:t>
            </a:r>
          </a:p>
          <a:p>
            <a:pPr marL="0" indent="0" algn="just">
              <a:buNone/>
            </a:pPr>
            <a:endParaRPr lang="hr-HR" sz="1600" b="1" dirty="0">
              <a:latin typeface="Calibri" panose="020F0502020204030204" pitchFamily="34" charset="0"/>
              <a:cs typeface="Calibri" panose="020F0502020204030204" pitchFamily="34" charset="0"/>
            </a:endParaRPr>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 name="Slika 5">
            <a:extLst>
              <a:ext uri="{FF2B5EF4-FFF2-40B4-BE49-F238E27FC236}">
                <a16:creationId xmlns:a16="http://schemas.microsoft.com/office/drawing/2014/main" id="{61D0F243-18A5-4F14-871C-507E1D4F7FF3}"/>
              </a:ext>
            </a:extLst>
          </p:cNvPr>
          <p:cNvPicPr>
            <a:picLocks noChangeAspect="1"/>
          </p:cNvPicPr>
          <p:nvPr/>
        </p:nvPicPr>
        <p:blipFill>
          <a:blip r:embed="rId2"/>
          <a:stretch>
            <a:fillRect/>
          </a:stretch>
        </p:blipFill>
        <p:spPr>
          <a:xfrm>
            <a:off x="838340" y="301141"/>
            <a:ext cx="3386951" cy="2065214"/>
          </a:xfrm>
          <a:prstGeom prst="rect">
            <a:avLst/>
          </a:prstGeom>
        </p:spPr>
      </p:pic>
    </p:spTree>
    <p:extLst>
      <p:ext uri="{BB962C8B-B14F-4D97-AF65-F5344CB8AC3E}">
        <p14:creationId xmlns:p14="http://schemas.microsoft.com/office/powerpoint/2010/main" val="257653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649970" y="1316283"/>
            <a:ext cx="7234655" cy="720710"/>
          </a:xfrm>
        </p:spPr>
        <p:txBody>
          <a:bodyPr/>
          <a:lstStyle/>
          <a:p>
            <a:r>
              <a:rPr lang="hr-HR" b="1" dirty="0"/>
              <a:t>Ivan Blaž Lupis</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462521" y="424510"/>
            <a:ext cx="7101905" cy="720709"/>
          </a:xfrm>
        </p:spPr>
        <p:txBody>
          <a:bodyPr>
            <a:normAutofit fontScale="92500" lnSpcReduction="20000"/>
          </a:bodyPr>
          <a:lstStyle/>
          <a:p>
            <a:r>
              <a:rPr lang="hr-HR" sz="2400" b="1" dirty="0">
                <a:latin typeface="Calibri" panose="020F0502020204030204" pitchFamily="34" charset="0"/>
                <a:cs typeface="Calibri" panose="020F0502020204030204" pitchFamily="34" charset="0"/>
              </a:rPr>
              <a:t>Hrvatski izumitelj</a:t>
            </a:r>
            <a:r>
              <a:rPr lang="hr-HR" sz="1900" dirty="0"/>
              <a:t>     </a:t>
            </a:r>
          </a:p>
          <a:p>
            <a:pPr marL="0" indent="0">
              <a:buNone/>
            </a:pPr>
            <a:r>
              <a:rPr lang="hr-HR" sz="1900" dirty="0"/>
              <a:t>    </a:t>
            </a:r>
            <a:r>
              <a:rPr lang="hr-HR" sz="1900" dirty="0">
                <a:latin typeface="Calibri" panose="020F0502020204030204" pitchFamily="34" charset="0"/>
                <a:cs typeface="Calibri" panose="020F0502020204030204" pitchFamily="34" charset="0"/>
              </a:rPr>
              <a:t>(Rijeka</a:t>
            </a:r>
            <a:r>
              <a:rPr lang="hr-HR" sz="1900" dirty="0">
                <a:solidFill>
                  <a:schemeClr val="tx1"/>
                </a:solidFill>
                <a:latin typeface="Calibri" panose="020F0502020204030204" pitchFamily="34" charset="0"/>
                <a:cs typeface="Calibri" panose="020F0502020204030204" pitchFamily="34" charset="0"/>
              </a:rPr>
              <a:t>, 27. 1.  1813. - </a:t>
            </a:r>
            <a:r>
              <a:rPr lang="hr-HR" sz="1900" dirty="0">
                <a:latin typeface="Calibri" panose="020F0502020204030204" pitchFamily="34" charset="0"/>
                <a:cs typeface="Calibri" panose="020F0502020204030204" pitchFamily="34" charset="0"/>
              </a:rPr>
              <a:t> Milano</a:t>
            </a:r>
            <a:r>
              <a:rPr lang="hr-HR" sz="1900" dirty="0">
                <a:solidFill>
                  <a:schemeClr val="tx1"/>
                </a:solidFill>
                <a:latin typeface="Calibri" panose="020F0502020204030204" pitchFamily="34" charset="0"/>
                <a:cs typeface="Calibri" panose="020F0502020204030204" pitchFamily="34" charset="0"/>
              </a:rPr>
              <a:t>,  11. 5. </a:t>
            </a:r>
            <a:r>
              <a:rPr lang="hr-HR" sz="1900" dirty="0">
                <a:latin typeface="Calibri" panose="020F0502020204030204" pitchFamily="34" charset="0"/>
                <a:cs typeface="Calibri" panose="020F0502020204030204" pitchFamily="34" charset="0"/>
              </a:rPr>
              <a:t>1875.)</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649970" y="2112886"/>
            <a:ext cx="7655621" cy="40748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Iz obitelji pomoraca s Pelješca, školovao se u Rijeci i Veneciji, a radni je vijek kao časnik proveo na brodovima austrougarske ratne mornarice. Nakon umirovljenja vratio se u Rijeku, gdje je nastavio raditi na svojoj višegodišnjoj zamisli o </a:t>
            </a:r>
            <a:r>
              <a:rPr lang="hr-HR" sz="1600" b="1" i="1" dirty="0">
                <a:latin typeface="Calibri" panose="020F0502020204030204" pitchFamily="34" charset="0"/>
                <a:cs typeface="Calibri" panose="020F0502020204030204" pitchFamily="34" charset="0"/>
              </a:rPr>
              <a:t>spasiocu obale</a:t>
            </a:r>
            <a:r>
              <a:rPr lang="hr-HR" sz="1600" b="1" dirty="0">
                <a:latin typeface="Calibri" panose="020F0502020204030204" pitchFamily="34" charset="0"/>
                <a:cs typeface="Calibri" panose="020F0502020204030204" pitchFamily="34" charset="0"/>
              </a:rPr>
              <a:t> (njem. </a:t>
            </a:r>
            <a:r>
              <a:rPr lang="hr-HR" sz="1600" b="1" i="1" dirty="0" err="1">
                <a:latin typeface="Calibri" panose="020F0502020204030204" pitchFamily="34" charset="0"/>
                <a:cs typeface="Calibri" panose="020F0502020204030204" pitchFamily="34" charset="0"/>
              </a:rPr>
              <a:t>Küstenretter</a:t>
            </a:r>
            <a:r>
              <a:rPr lang="hr-HR" sz="1600" b="1" dirty="0">
                <a:latin typeface="Calibri" panose="020F0502020204030204" pitchFamily="34" charset="0"/>
                <a:cs typeface="Calibri" panose="020F0502020204030204" pitchFamily="34" charset="0"/>
              </a:rPr>
              <a:t>), brodiću bez posade kojim bi se na većoj udaljenosti mogao napasti neprijateljski brod. Lupis je sagradio model duljine oko 1 m, pogonjen vijkom </a:t>
            </a:r>
            <a:r>
              <a:rPr lang="hr-HR" sz="1600" b="1" dirty="0" err="1">
                <a:latin typeface="Calibri" panose="020F0502020204030204" pitchFamily="34" charset="0"/>
                <a:cs typeface="Calibri" panose="020F0502020204030204" pitchFamily="34" charset="0"/>
              </a:rPr>
              <a:t>pokre-tanim</a:t>
            </a:r>
            <a:r>
              <a:rPr lang="hr-HR" sz="1600" b="1" dirty="0">
                <a:latin typeface="Calibri" panose="020F0502020204030204" pitchFamily="34" charset="0"/>
                <a:cs typeface="Calibri" panose="020F0502020204030204" pitchFamily="34" charset="0"/>
              </a:rPr>
              <a:t> navijenom oprugom, upravljan konopcima kojima se s obale pomicalo kormilo. Brodić je bio napunjen barutom, koji je udarcem upaljača o neprijateljski brod trebao eksplodirati i potopiti ga. Svoj je izum, koji se danas smatra pretečom </a:t>
            </a:r>
            <a:r>
              <a:rPr lang="hr-HR" sz="1600" b="1" dirty="0">
                <a:solidFill>
                  <a:schemeClr val="accent1"/>
                </a:solidFill>
                <a:latin typeface="Calibri" panose="020F0502020204030204" pitchFamily="34" charset="0"/>
                <a:cs typeface="Calibri" panose="020F0502020204030204" pitchFamily="34" charset="0"/>
              </a:rPr>
              <a:t>torpeda</a:t>
            </a:r>
            <a:r>
              <a:rPr lang="hr-HR" sz="1600" b="1" dirty="0">
                <a:latin typeface="Calibri" panose="020F0502020204030204" pitchFamily="34" charset="0"/>
                <a:cs typeface="Calibri" panose="020F0502020204030204" pitchFamily="34" charset="0"/>
              </a:rPr>
              <a:t>, Lupis ponudio austrougarskoj mornarici. Kako bi izum doradio, Lupis se povezao s britanskim inženjerom R. </a:t>
            </a:r>
            <a:r>
              <a:rPr lang="hr-HR" sz="1600" b="1" dirty="0" err="1">
                <a:latin typeface="Calibri" panose="020F0502020204030204" pitchFamily="34" charset="0"/>
                <a:cs typeface="Calibri" panose="020F0502020204030204" pitchFamily="34" charset="0"/>
              </a:rPr>
              <a:t>Whiteheadom</a:t>
            </a:r>
            <a:r>
              <a:rPr lang="hr-HR" sz="1600" b="1" dirty="0">
                <a:latin typeface="Calibri" panose="020F0502020204030204" pitchFamily="34" charset="0"/>
                <a:cs typeface="Calibri" panose="020F0502020204030204" pitchFamily="34" charset="0"/>
              </a:rPr>
              <a:t>, tadašnjim tehničkim direktorom Riječkoga tehničkoga zavoda </a:t>
            </a:r>
            <a:r>
              <a:rPr lang="hr-HR" sz="1600" b="1" i="1" dirty="0">
                <a:latin typeface="Calibri" panose="020F0502020204030204" pitchFamily="34" charset="0"/>
                <a:cs typeface="Calibri" panose="020F0502020204030204" pitchFamily="34" charset="0"/>
              </a:rPr>
              <a:t>(</a:t>
            </a:r>
            <a:r>
              <a:rPr lang="hr-HR" sz="1600" b="1" i="1" dirty="0" err="1">
                <a:latin typeface="Calibri" panose="020F0502020204030204" pitchFamily="34" charset="0"/>
                <a:cs typeface="Calibri" panose="020F0502020204030204" pitchFamily="34" charset="0"/>
              </a:rPr>
              <a:t>Stabilimento</a:t>
            </a:r>
            <a:r>
              <a:rPr lang="hr-HR" sz="1600" b="1" i="1" dirty="0">
                <a:latin typeface="Calibri" panose="020F0502020204030204" pitchFamily="34" charset="0"/>
                <a:cs typeface="Calibri" panose="020F0502020204030204" pitchFamily="34" charset="0"/>
              </a:rPr>
              <a:t> </a:t>
            </a:r>
            <a:r>
              <a:rPr lang="hr-HR" sz="1600" b="1" i="1" dirty="0" err="1">
                <a:latin typeface="Calibri" panose="020F0502020204030204" pitchFamily="34" charset="0"/>
                <a:cs typeface="Calibri" panose="020F0502020204030204" pitchFamily="34" charset="0"/>
              </a:rPr>
              <a:t>tecnico</a:t>
            </a:r>
            <a:r>
              <a:rPr lang="hr-HR" sz="1600" b="1" i="1" dirty="0">
                <a:latin typeface="Calibri" panose="020F0502020204030204" pitchFamily="34" charset="0"/>
                <a:cs typeface="Calibri" panose="020F0502020204030204" pitchFamily="34" charset="0"/>
              </a:rPr>
              <a:t> </a:t>
            </a:r>
            <a:r>
              <a:rPr lang="hr-HR" sz="1600" b="1" i="1" dirty="0" err="1">
                <a:latin typeface="Calibri" panose="020F0502020204030204" pitchFamily="34" charset="0"/>
                <a:cs typeface="Calibri" panose="020F0502020204030204" pitchFamily="34" charset="0"/>
              </a:rPr>
              <a:t>Fiumano</a:t>
            </a:r>
            <a:r>
              <a:rPr lang="hr-HR" sz="1600" b="1" i="1" dirty="0">
                <a:latin typeface="Calibri" panose="020F0502020204030204" pitchFamily="34" charset="0"/>
                <a:cs typeface="Calibri" panose="020F0502020204030204" pitchFamily="34" charset="0"/>
              </a:rPr>
              <a:t>)</a:t>
            </a:r>
            <a:r>
              <a:rPr lang="hr-HR" sz="1600" b="1" dirty="0">
                <a:latin typeface="Calibri" panose="020F0502020204030204" pitchFamily="34" charset="0"/>
                <a:cs typeface="Calibri" panose="020F0502020204030204" pitchFamily="34" charset="0"/>
              </a:rPr>
              <a:t>. </a:t>
            </a:r>
            <a:r>
              <a:rPr lang="hr-HR" sz="1600" b="1" dirty="0" err="1">
                <a:latin typeface="Calibri" panose="020F0502020204030204" pitchFamily="34" charset="0"/>
                <a:cs typeface="Calibri" panose="020F0502020204030204" pitchFamily="34" charset="0"/>
              </a:rPr>
              <a:t>Whitehead</a:t>
            </a:r>
            <a:r>
              <a:rPr lang="hr-HR" sz="1600" b="1" dirty="0">
                <a:latin typeface="Calibri" panose="020F0502020204030204" pitchFamily="34" charset="0"/>
                <a:cs typeface="Calibri" panose="020F0502020204030204" pitchFamily="34" charset="0"/>
              </a:rPr>
              <a:t> je s </a:t>
            </a:r>
            <a:r>
              <a:rPr lang="hr-HR" sz="1600" b="1" dirty="0" err="1">
                <a:latin typeface="Calibri" panose="020F0502020204030204" pitchFamily="34" charset="0"/>
                <a:cs typeface="Calibri" panose="020F0502020204030204" pitchFamily="34" charset="0"/>
              </a:rPr>
              <a:t>Lupisovom</a:t>
            </a:r>
            <a:r>
              <a:rPr lang="hr-HR" sz="1600" b="1" dirty="0">
                <a:latin typeface="Calibri" panose="020F0502020204030204" pitchFamily="34" charset="0"/>
                <a:cs typeface="Calibri" panose="020F0502020204030204" pitchFamily="34" charset="0"/>
              </a:rPr>
              <a:t> idejom razvio novo podmorsko oružje. Iako razvijena prema </a:t>
            </a:r>
            <a:r>
              <a:rPr lang="hr-HR" sz="1600" b="1" dirty="0" err="1">
                <a:latin typeface="Calibri" panose="020F0502020204030204" pitchFamily="34" charset="0"/>
                <a:cs typeface="Calibri" panose="020F0502020204030204" pitchFamily="34" charset="0"/>
              </a:rPr>
              <a:t>Lupisovoj</a:t>
            </a:r>
            <a:r>
              <a:rPr lang="hr-HR" sz="1600" b="1" dirty="0">
                <a:latin typeface="Calibri" panose="020F0502020204030204" pitchFamily="34" charset="0"/>
                <a:cs typeface="Calibri" panose="020F0502020204030204" pitchFamily="34" charset="0"/>
              </a:rPr>
              <a:t> zamisli, </a:t>
            </a:r>
            <a:r>
              <a:rPr lang="hr-HR" sz="1600" b="1" dirty="0" err="1">
                <a:latin typeface="Calibri" panose="020F0502020204030204" pitchFamily="34" charset="0"/>
                <a:cs typeface="Calibri" panose="020F0502020204030204" pitchFamily="34" charset="0"/>
              </a:rPr>
              <a:t>Whiteheadova</a:t>
            </a:r>
            <a:r>
              <a:rPr lang="hr-HR" sz="1600" b="1" dirty="0">
                <a:latin typeface="Calibri" panose="020F0502020204030204" pitchFamily="34" charset="0"/>
                <a:cs typeface="Calibri" panose="020F0502020204030204" pitchFamily="34" charset="0"/>
              </a:rPr>
              <a:t> konstrukcija bila je originalna. Njegov je torpedo bio u obliku ribe, kretao se ispod površine mora, bio je pogonjen motorom na stlačeni zrak koji je pokretao vijak, a posebni je uređaj upravljao dubinom plovidbe. Prva su torpeda nosila ime </a:t>
            </a:r>
            <a:r>
              <a:rPr lang="hr-HR" sz="1600" b="1" i="1" dirty="0" err="1">
                <a:solidFill>
                  <a:schemeClr val="accent1"/>
                </a:solidFill>
                <a:latin typeface="Calibri" panose="020F0502020204030204" pitchFamily="34" charset="0"/>
                <a:cs typeface="Calibri" panose="020F0502020204030204" pitchFamily="34" charset="0"/>
              </a:rPr>
              <a:t>Luppis-Whitehead</a:t>
            </a:r>
            <a:r>
              <a:rPr lang="hr-HR" sz="1600" b="1" dirty="0">
                <a:latin typeface="Calibri" panose="020F0502020204030204" pitchFamily="34" charset="0"/>
                <a:cs typeface="Calibri" panose="020F0502020204030204" pitchFamily="34" charset="0"/>
              </a:rPr>
              <a:t>. Izum je otkupila austrougarska mornarica, potom i gotovo sve veće pomorske sile svijeta, a riječka tvornica postala je prva tvornica torpeda na svijetu. </a:t>
            </a:r>
          </a:p>
        </p:txBody>
      </p:sp>
      <p:sp>
        <p:nvSpPr>
          <p:cNvPr id="6" name="Rezervirano mjesto sadržaja 2">
            <a:extLst>
              <a:ext uri="{FF2B5EF4-FFF2-40B4-BE49-F238E27FC236}">
                <a16:creationId xmlns:a16="http://schemas.microsoft.com/office/drawing/2014/main" id="{F2B1875F-98E7-4DD7-835A-F5AD9B19FD63}"/>
              </a:ext>
            </a:extLst>
          </p:cNvPr>
          <p:cNvSpPr txBox="1">
            <a:spLocks/>
          </p:cNvSpPr>
          <p:nvPr/>
        </p:nvSpPr>
        <p:spPr>
          <a:xfrm>
            <a:off x="886409" y="1355038"/>
            <a:ext cx="2576112" cy="3359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sz="1900" dirty="0"/>
          </a:p>
        </p:txBody>
      </p:sp>
      <p:pic>
        <p:nvPicPr>
          <p:cNvPr id="8" name="Slika 7">
            <a:extLst>
              <a:ext uri="{FF2B5EF4-FFF2-40B4-BE49-F238E27FC236}">
                <a16:creationId xmlns:a16="http://schemas.microsoft.com/office/drawing/2014/main" id="{157C813C-7514-4E3B-9AC3-7C435CB245D3}"/>
              </a:ext>
            </a:extLst>
          </p:cNvPr>
          <p:cNvPicPr>
            <a:picLocks noChangeAspect="1"/>
          </p:cNvPicPr>
          <p:nvPr/>
        </p:nvPicPr>
        <p:blipFill>
          <a:blip r:embed="rId2"/>
          <a:stretch>
            <a:fillRect/>
          </a:stretch>
        </p:blipFill>
        <p:spPr>
          <a:xfrm>
            <a:off x="168676" y="702677"/>
            <a:ext cx="3293845" cy="2136867"/>
          </a:xfrm>
          <a:prstGeom prst="rect">
            <a:avLst/>
          </a:prstGeom>
        </p:spPr>
      </p:pic>
    </p:spTree>
    <p:extLst>
      <p:ext uri="{BB962C8B-B14F-4D97-AF65-F5344CB8AC3E}">
        <p14:creationId xmlns:p14="http://schemas.microsoft.com/office/powerpoint/2010/main" val="223652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591758" y="1355038"/>
            <a:ext cx="7234655" cy="1033055"/>
          </a:xfrm>
        </p:spPr>
        <p:txBody>
          <a:bodyPr/>
          <a:lstStyle/>
          <a:p>
            <a:r>
              <a:rPr lang="hr-HR" b="1" dirty="0"/>
              <a:t>Dr. Josip Torbar</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258105" y="424509"/>
            <a:ext cx="7626521" cy="930529"/>
          </a:xfrm>
        </p:spPr>
        <p:txBody>
          <a:bodyPr>
            <a:normAutofit/>
          </a:bodyPr>
          <a:lstStyle/>
          <a:p>
            <a:r>
              <a:rPr lang="hr-HR" sz="2000" b="1" dirty="0">
                <a:latin typeface="Calibri" panose="020F0502020204030204" pitchFamily="34" charset="0"/>
                <a:cs typeface="Calibri" panose="020F0502020204030204" pitchFamily="34" charset="0"/>
              </a:rPr>
              <a:t>Hrvatski prirodoslovac, pedagog i političar</a:t>
            </a:r>
          </a:p>
          <a:p>
            <a:pPr marL="0" indent="0">
              <a:buNone/>
            </a:pPr>
            <a:r>
              <a:rPr lang="hr-HR" sz="1900" dirty="0">
                <a:solidFill>
                  <a:schemeClr val="tx1"/>
                </a:solidFill>
                <a:latin typeface="Calibri" panose="020F0502020204030204" pitchFamily="34" charset="0"/>
                <a:cs typeface="Calibri" panose="020F0502020204030204" pitchFamily="34" charset="0"/>
              </a:rPr>
              <a:t>     (</a:t>
            </a:r>
            <a:r>
              <a:rPr lang="hr-HR" dirty="0">
                <a:solidFill>
                  <a:schemeClr val="tx1"/>
                </a:solidFill>
                <a:latin typeface="Calibri" panose="020F0502020204030204" pitchFamily="34" charset="0"/>
                <a:cs typeface="Calibri" panose="020F0502020204030204" pitchFamily="34" charset="0"/>
              </a:rPr>
              <a:t>Krašić, 1. 4. 1824. - Zagreb, 26. 7. 1900.)</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591757" y="2068497"/>
            <a:ext cx="7079201" cy="448766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solidFill>
                  <a:schemeClr val="tx1"/>
                </a:solidFill>
                <a:latin typeface="Calibri" panose="020F0502020204030204" pitchFamily="34" charset="0"/>
                <a:cs typeface="Calibri" panose="020F0502020204030204" pitchFamily="34" charset="0"/>
              </a:rPr>
              <a:t>Rođen u seljačkoj obitelji, završio je gimnaziju u Karlovcu, a od 1843. uči filozofiju i teologiju na zagrebačkom sjemeništu. Zaređen za svećenika 1849. godine. Studirao je na bečkom sveučilištu, gdje je 1852. položio profesorski ispit. </a:t>
            </a:r>
          </a:p>
          <a:p>
            <a:pPr marL="0" indent="0" algn="just">
              <a:buNone/>
            </a:pPr>
            <a:r>
              <a:rPr lang="hr-HR" sz="1600" b="1" dirty="0">
                <a:solidFill>
                  <a:schemeClr val="tx1"/>
                </a:solidFill>
                <a:latin typeface="Calibri" panose="020F0502020204030204" pitchFamily="34" charset="0"/>
                <a:cs typeface="Calibri" panose="020F0502020204030204" pitchFamily="34" charset="0"/>
              </a:rPr>
              <a:t>Bio je profesor u zagrebačkoj </a:t>
            </a:r>
            <a:r>
              <a:rPr lang="hr-HR" sz="1600" b="1" u="sng" dirty="0">
                <a:solidFill>
                  <a:schemeClr val="tx1"/>
                </a:solidFill>
                <a:latin typeface="Calibri" panose="020F0502020204030204" pitchFamily="34" charset="0"/>
                <a:cs typeface="Calibri" panose="020F0502020204030204" pitchFamily="34" charset="0"/>
                <a:hlinkClick r:id="rId2" tooltip="Klasična gimnazija u Zagrebu">
                  <a:extLst>
                    <a:ext uri="{A12FA001-AC4F-418D-AE19-62706E023703}">
                      <ahyp:hlinkClr xmlns:ahyp="http://schemas.microsoft.com/office/drawing/2018/hyperlinkcolor" val="tx"/>
                    </a:ext>
                  </a:extLst>
                </a:hlinkClick>
              </a:rPr>
              <a:t>Klasičnoj gimnaziji</a:t>
            </a:r>
            <a:r>
              <a:rPr lang="hr-HR" sz="1600" b="1" dirty="0">
                <a:solidFill>
                  <a:schemeClr val="tx1"/>
                </a:solidFill>
                <a:latin typeface="Calibri" panose="020F0502020204030204" pitchFamily="34" charset="0"/>
                <a:cs typeface="Calibri" panose="020F0502020204030204" pitchFamily="34" charset="0"/>
              </a:rPr>
              <a:t> od 1850. do 1853. godine, a od 1854. postao je na profesor fizike i prirodopisa na realnoj gimnaziji. Od 16. veljače 1858. bio je ravnatelj realne gimnazije. </a:t>
            </a:r>
          </a:p>
          <a:p>
            <a:pPr marL="0" indent="0" algn="just">
              <a:buNone/>
            </a:pPr>
            <a:r>
              <a:rPr lang="hr-HR" sz="1600" b="1" dirty="0">
                <a:solidFill>
                  <a:schemeClr val="tx1"/>
                </a:solidFill>
                <a:latin typeface="Calibri" panose="020F0502020204030204" pitchFamily="34" charset="0"/>
                <a:cs typeface="Calibri" panose="020F0502020204030204" pitchFamily="34" charset="0"/>
              </a:rPr>
              <a:t>U tri navrata je bio izabran za zastupnika </a:t>
            </a:r>
            <a:r>
              <a:rPr lang="hr-HR" sz="1600" b="1" dirty="0">
                <a:solidFill>
                  <a:schemeClr val="tx1"/>
                </a:solidFill>
                <a:latin typeface="Calibri" panose="020F0502020204030204" pitchFamily="34" charset="0"/>
                <a:cs typeface="Calibri" panose="020F0502020204030204" pitchFamily="34" charset="0"/>
                <a:hlinkClick r:id="rId3" tooltip="Hrvatski sabor">
                  <a:extLst>
                    <a:ext uri="{A12FA001-AC4F-418D-AE19-62706E023703}">
                      <ahyp:hlinkClr xmlns:ahyp="http://schemas.microsoft.com/office/drawing/2018/hyperlinkcolor" val="tx"/>
                    </a:ext>
                  </a:extLst>
                </a:hlinkClick>
              </a:rPr>
              <a:t>hrvatskog sabora</a:t>
            </a:r>
            <a:r>
              <a:rPr lang="hr-HR" sz="1600" b="1" dirty="0">
                <a:solidFill>
                  <a:schemeClr val="tx1"/>
                </a:solidFill>
                <a:latin typeface="Calibri" panose="020F0502020204030204" pitchFamily="34" charset="0"/>
                <a:cs typeface="Calibri" panose="020F0502020204030204" pitchFamily="34" charset="0"/>
              </a:rPr>
              <a:t> (1861., 1865. i 1875.), u kojemu se kao rodoljub zalagao za cjelokupnost i samostalnost Hrvatske. Torbar je u svoje vrijeme bio među prvim i rijetkim </a:t>
            </a:r>
            <a:r>
              <a:rPr lang="hr-HR" sz="1600" b="1" dirty="0" err="1">
                <a:solidFill>
                  <a:schemeClr val="tx1"/>
                </a:solidFill>
                <a:latin typeface="Calibri" panose="020F0502020204030204" pitchFamily="34" charset="0"/>
                <a:cs typeface="Calibri" panose="020F0502020204030204" pitchFamily="34" charset="0"/>
              </a:rPr>
              <a:t>popularizatorima</a:t>
            </a:r>
            <a:r>
              <a:rPr lang="hr-HR" sz="1600" b="1" dirty="0">
                <a:solidFill>
                  <a:schemeClr val="tx1"/>
                </a:solidFill>
                <a:latin typeface="Calibri" panose="020F0502020204030204" pitchFamily="34" charset="0"/>
                <a:cs typeface="Calibri" panose="020F0502020204030204" pitchFamily="34" charset="0"/>
              </a:rPr>
              <a:t> prirodnih znanosti. Bavio se raznim disciplinama:  biologijom, geologijom, geografijom, </a:t>
            </a:r>
            <a:r>
              <a:rPr lang="hr-HR" sz="1600" b="1" dirty="0" err="1">
                <a:solidFill>
                  <a:schemeClr val="tx1"/>
                </a:solidFill>
                <a:latin typeface="Calibri" panose="020F0502020204030204" pitchFamily="34" charset="0"/>
                <a:cs typeface="Calibri" panose="020F0502020204030204" pitchFamily="34" charset="0"/>
              </a:rPr>
              <a:t>meteorolo-gijom</a:t>
            </a:r>
            <a:r>
              <a:rPr lang="hr-HR" sz="1600" b="1" dirty="0">
                <a:solidFill>
                  <a:schemeClr val="tx1"/>
                </a:solidFill>
                <a:latin typeface="Calibri" panose="020F0502020204030204" pitchFamily="34" charset="0"/>
                <a:cs typeface="Calibri" panose="020F0502020204030204" pitchFamily="34" charset="0"/>
              </a:rPr>
              <a:t> i poviješću znanosti. </a:t>
            </a:r>
          </a:p>
          <a:p>
            <a:pPr marL="0" indent="0" algn="just">
              <a:buNone/>
            </a:pPr>
            <a:r>
              <a:rPr lang="hr-HR" sz="1600" b="1" dirty="0">
                <a:solidFill>
                  <a:schemeClr val="tx1"/>
                </a:solidFill>
                <a:latin typeface="Calibri" panose="020F0502020204030204" pitchFamily="34" charset="0"/>
                <a:cs typeface="Calibri" panose="020F0502020204030204" pitchFamily="34" charset="0"/>
              </a:rPr>
              <a:t>Bio je predsjednik </a:t>
            </a:r>
            <a:r>
              <a:rPr lang="hr-HR" sz="1600" b="1" i="1" dirty="0">
                <a:solidFill>
                  <a:schemeClr val="tx1"/>
                </a:solidFill>
                <a:latin typeface="Calibri" panose="020F0502020204030204" pitchFamily="34" charset="0"/>
                <a:cs typeface="Calibri" panose="020F0502020204030204" pitchFamily="34" charset="0"/>
              </a:rPr>
              <a:t>Matematičko-prirodoslovnog razreda</a:t>
            </a:r>
            <a:r>
              <a:rPr lang="hr-HR" sz="1600" b="1" dirty="0">
                <a:solidFill>
                  <a:schemeClr val="tx1"/>
                </a:solidFill>
                <a:latin typeface="Calibri" panose="020F0502020204030204" pitchFamily="34" charset="0"/>
                <a:cs typeface="Calibri" panose="020F0502020204030204" pitchFamily="34" charset="0"/>
              </a:rPr>
              <a:t> i predsjednik JAZU od 1890. do smrti. S Vatroslavom Jagićem i Franjom Račkim pokretač je "</a:t>
            </a:r>
            <a:r>
              <a:rPr lang="hr-HR" sz="1600" b="1" i="1" u="sng" dirty="0">
                <a:solidFill>
                  <a:schemeClr val="tx1"/>
                </a:solidFill>
                <a:latin typeface="Calibri" panose="020F0502020204030204" pitchFamily="34" charset="0"/>
                <a:cs typeface="Calibri" panose="020F0502020204030204" pitchFamily="34" charset="0"/>
                <a:hlinkClick r:id="rId4" tooltip="Književnik (časopis)">
                  <a:extLst>
                    <a:ext uri="{A12FA001-AC4F-418D-AE19-62706E023703}">
                      <ahyp:hlinkClr xmlns:ahyp="http://schemas.microsoft.com/office/drawing/2018/hyperlinkcolor" val="tx"/>
                    </a:ext>
                  </a:extLst>
                </a:hlinkClick>
              </a:rPr>
              <a:t>Književnika</a:t>
            </a:r>
            <a:r>
              <a:rPr lang="hr-HR" sz="1600" b="1" dirty="0">
                <a:solidFill>
                  <a:schemeClr val="tx1"/>
                </a:solidFill>
                <a:latin typeface="Calibri" panose="020F0502020204030204" pitchFamily="34" charset="0"/>
                <a:cs typeface="Calibri" panose="020F0502020204030204" pitchFamily="34" charset="0"/>
              </a:rPr>
              <a:t>", te urednik "</a:t>
            </a:r>
            <a:r>
              <a:rPr lang="hr-HR" sz="1600" b="1" i="1" u="sng" dirty="0">
                <a:solidFill>
                  <a:schemeClr val="tx1"/>
                </a:solidFill>
                <a:latin typeface="Calibri" panose="020F0502020204030204" pitchFamily="34" charset="0"/>
                <a:cs typeface="Calibri" panose="020F0502020204030204" pitchFamily="34" charset="0"/>
                <a:hlinkClick r:id="rId5" tooltip="Katolički list">
                  <a:extLst>
                    <a:ext uri="{A12FA001-AC4F-418D-AE19-62706E023703}">
                      <ahyp:hlinkClr xmlns:ahyp="http://schemas.microsoft.com/office/drawing/2018/hyperlinkcolor" val="tx"/>
                    </a:ext>
                  </a:extLst>
                </a:hlinkClick>
              </a:rPr>
              <a:t>Katoličkog lista</a:t>
            </a:r>
            <a:r>
              <a:rPr lang="hr-HR" sz="1600" b="1" dirty="0">
                <a:solidFill>
                  <a:schemeClr val="tx1"/>
                </a:solidFill>
                <a:latin typeface="Calibri" panose="020F0502020204030204" pitchFamily="34" charset="0"/>
                <a:cs typeface="Calibri" panose="020F0502020204030204" pitchFamily="34" charset="0"/>
              </a:rPr>
              <a:t>" i "</a:t>
            </a:r>
            <a:r>
              <a:rPr lang="hr-HR" sz="1600" b="1" i="1" u="sng" dirty="0">
                <a:solidFill>
                  <a:schemeClr val="tx1"/>
                </a:solidFill>
                <a:latin typeface="Calibri" panose="020F0502020204030204" pitchFamily="34" charset="0"/>
                <a:cs typeface="Calibri" panose="020F0502020204030204" pitchFamily="34" charset="0"/>
                <a:hlinkClick r:id="rId6" tooltip="Gospodarski list">
                  <a:extLst>
                    <a:ext uri="{A12FA001-AC4F-418D-AE19-62706E023703}">
                      <ahyp:hlinkClr xmlns:ahyp="http://schemas.microsoft.com/office/drawing/2018/hyperlinkcolor" val="tx"/>
                    </a:ext>
                  </a:extLst>
                </a:hlinkClick>
              </a:rPr>
              <a:t>Gospodarskog lista</a:t>
            </a:r>
            <a:r>
              <a:rPr lang="hr-HR" sz="1600" b="1" dirty="0">
                <a:solidFill>
                  <a:schemeClr val="tx1"/>
                </a:solidFill>
                <a:latin typeface="Calibri" panose="020F0502020204030204" pitchFamily="34" charset="0"/>
                <a:cs typeface="Calibri" panose="020F0502020204030204" pitchFamily="34" charset="0"/>
              </a:rPr>
              <a:t>". Bio je osnivač i predsjednik </a:t>
            </a:r>
            <a:r>
              <a:rPr lang="hr-HR" sz="1600" b="1" i="1" u="sng" dirty="0">
                <a:solidFill>
                  <a:schemeClr val="tx1"/>
                </a:solidFill>
                <a:latin typeface="Calibri" panose="020F0502020204030204" pitchFamily="34" charset="0"/>
                <a:cs typeface="Calibri" panose="020F0502020204030204" pitchFamily="34" charset="0"/>
                <a:hlinkClick r:id="rId7" tooltip="Hrvatsko planinsko društvo (stranica ne postoji)">
                  <a:extLst>
                    <a:ext uri="{A12FA001-AC4F-418D-AE19-62706E023703}">
                      <ahyp:hlinkClr xmlns:ahyp="http://schemas.microsoft.com/office/drawing/2018/hyperlinkcolor" val="tx"/>
                    </a:ext>
                  </a:extLst>
                </a:hlinkClick>
              </a:rPr>
              <a:t>Hrvatskog planinskog društva</a:t>
            </a:r>
            <a:r>
              <a:rPr lang="hr-HR" sz="1600" i="1" dirty="0">
                <a:solidFill>
                  <a:schemeClr val="tx1"/>
                </a:solidFill>
                <a:latin typeface="Calibri" panose="020F0502020204030204" pitchFamily="34" charset="0"/>
                <a:cs typeface="Calibri" panose="020F0502020204030204" pitchFamily="34" charset="0"/>
              </a:rPr>
              <a:t>.</a:t>
            </a:r>
            <a:endParaRPr lang="hr-HR" sz="1600" dirty="0">
              <a:solidFill>
                <a:schemeClr val="tx1"/>
              </a:solidFill>
              <a:latin typeface="Calibri" panose="020F0502020204030204" pitchFamily="34" charset="0"/>
              <a:cs typeface="Calibri" panose="020F0502020204030204" pitchFamily="34" charset="0"/>
            </a:endParaRPr>
          </a:p>
        </p:txBody>
      </p:sp>
      <p:sp>
        <p:nvSpPr>
          <p:cNvPr id="6" name="Rezervirano mjesto sadržaja 2">
            <a:extLst>
              <a:ext uri="{FF2B5EF4-FFF2-40B4-BE49-F238E27FC236}">
                <a16:creationId xmlns:a16="http://schemas.microsoft.com/office/drawing/2014/main" id="{F2B1875F-98E7-4DD7-835A-F5AD9B19FD63}"/>
              </a:ext>
            </a:extLst>
          </p:cNvPr>
          <p:cNvSpPr txBox="1">
            <a:spLocks/>
          </p:cNvSpPr>
          <p:nvPr/>
        </p:nvSpPr>
        <p:spPr>
          <a:xfrm>
            <a:off x="886409" y="1355038"/>
            <a:ext cx="2576112" cy="3359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sz="1900" dirty="0"/>
          </a:p>
        </p:txBody>
      </p:sp>
    </p:spTree>
    <p:extLst>
      <p:ext uri="{BB962C8B-B14F-4D97-AF65-F5344CB8AC3E}">
        <p14:creationId xmlns:p14="http://schemas.microsoft.com/office/powerpoint/2010/main" val="2089106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380099" y="1528541"/>
            <a:ext cx="7347912" cy="1033055"/>
          </a:xfrm>
        </p:spPr>
        <p:txBody>
          <a:bodyPr/>
          <a:lstStyle/>
          <a:p>
            <a:r>
              <a:rPr lang="hr-HR" b="1" dirty="0"/>
              <a:t>Ante </a:t>
            </a:r>
            <a:r>
              <a:rPr lang="hr-HR" b="1" dirty="0" err="1"/>
              <a:t>Šupuk</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116063" y="424509"/>
            <a:ext cx="7768564" cy="930529"/>
          </a:xfrm>
        </p:spPr>
        <p:txBody>
          <a:bodyPr>
            <a:normAutofit/>
          </a:bodyPr>
          <a:lstStyle/>
          <a:p>
            <a:r>
              <a:rPr lang="hr-HR" sz="2000" b="1" dirty="0">
                <a:latin typeface="Calibri" panose="020F0502020204030204" pitchFamily="34" charset="0"/>
                <a:cs typeface="Calibri" panose="020F0502020204030204" pitchFamily="34" charset="0"/>
              </a:rPr>
              <a:t>Hrvatski izumitelj, </a:t>
            </a:r>
            <a:r>
              <a:rPr lang="hr-HR" dirty="0"/>
              <a:t> </a:t>
            </a:r>
            <a:r>
              <a:rPr lang="hr-HR" sz="2000" b="1" dirty="0">
                <a:latin typeface="Calibri" panose="020F0502020204030204" pitchFamily="34" charset="0"/>
                <a:cs typeface="Calibri" panose="020F0502020204030204" pitchFamily="34" charset="0"/>
              </a:rPr>
              <a:t>političar i poduzetnik</a:t>
            </a:r>
          </a:p>
          <a:p>
            <a:pPr marL="0" indent="0">
              <a:buNone/>
            </a:pPr>
            <a:r>
              <a:rPr lang="hr-HR" sz="1900" dirty="0">
                <a:solidFill>
                  <a:schemeClr val="tx1"/>
                </a:solidFill>
              </a:rPr>
              <a:t>     </a:t>
            </a:r>
            <a:r>
              <a:rPr lang="hr-HR" sz="1900" dirty="0">
                <a:solidFill>
                  <a:schemeClr val="tx1"/>
                </a:solidFill>
                <a:latin typeface="Calibri" panose="020F0502020204030204" pitchFamily="34" charset="0"/>
                <a:cs typeface="Calibri" panose="020F0502020204030204" pitchFamily="34" charset="0"/>
              </a:rPr>
              <a:t>(</a:t>
            </a:r>
            <a:r>
              <a:rPr lang="hr-HR" dirty="0">
                <a:solidFill>
                  <a:schemeClr val="tx1"/>
                </a:solidFill>
                <a:latin typeface="Calibri" panose="020F0502020204030204" pitchFamily="34" charset="0"/>
                <a:cs typeface="Calibri" panose="020F0502020204030204" pitchFamily="34" charset="0"/>
              </a:rPr>
              <a:t>Šibenik, </a:t>
            </a:r>
            <a:r>
              <a:rPr lang="hr-HR" dirty="0">
                <a:latin typeface="Calibri" panose="020F0502020204030204" pitchFamily="34" charset="0"/>
                <a:cs typeface="Calibri" panose="020F0502020204030204" pitchFamily="34" charset="0"/>
              </a:rPr>
              <a:t> 21. 8. 1838</a:t>
            </a:r>
            <a:r>
              <a:rPr lang="hr-HR" dirty="0">
                <a:solidFill>
                  <a:schemeClr val="tx1"/>
                </a:solidFill>
                <a:latin typeface="Calibri" panose="020F0502020204030204" pitchFamily="34" charset="0"/>
                <a:cs typeface="Calibri" panose="020F0502020204030204" pitchFamily="34" charset="0"/>
              </a:rPr>
              <a:t>. -  Šibenik, </a:t>
            </a:r>
            <a:r>
              <a:rPr lang="hr-HR" dirty="0">
                <a:latin typeface="Calibri" panose="020F0502020204030204" pitchFamily="34" charset="0"/>
                <a:cs typeface="Calibri" panose="020F0502020204030204" pitchFamily="34" charset="0"/>
              </a:rPr>
              <a:t> 11. 5. 1904</a:t>
            </a:r>
            <a:r>
              <a:rPr lang="hr-HR" dirty="0">
                <a:solidFill>
                  <a:schemeClr val="tx1"/>
                </a:solidFill>
                <a:latin typeface="Calibri" panose="020F0502020204030204" pitchFamily="34" charset="0"/>
                <a:cs typeface="Calibri" panose="020F0502020204030204" pitchFamily="34" charset="0"/>
              </a:rPr>
              <a:t>.)</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380099" y="2688219"/>
            <a:ext cx="7347912" cy="346716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Podrijetlom iz ugledne šibenske obitelji, rano se posvetio obiteljskomu gospodarstvu. Isprva je bio pristaša autonomaša, potom se priključio Narodnoj stranci te je od 1870. bio zastupnik u Dalmatinskom saboru u Zadru, a od 1879. zastupnik Šibenika i Zadra u Zastupničkom domu Carevinskoga vijeća u Beču. Kao prvi hrvatski načelnik Šibenika (1872–1903) uvelike je pridonio gospodarskomu i komunalnomu napretku grada. Za njegova je mandata u općinsku administraciju uveden hrvatski jezik kao službeni, 1877. Šibenik se priključio na željezničku prugu </a:t>
            </a:r>
            <a:r>
              <a:rPr lang="hr-HR" sz="1600" b="1" dirty="0" err="1">
                <a:latin typeface="Calibri" panose="020F0502020204030204" pitchFamily="34" charset="0"/>
                <a:cs typeface="Calibri" panose="020F0502020204030204" pitchFamily="34" charset="0"/>
              </a:rPr>
              <a:t>Siverić</a:t>
            </a:r>
            <a:r>
              <a:rPr lang="hr-HR" sz="1600" b="1" dirty="0">
                <a:latin typeface="Calibri" panose="020F0502020204030204" pitchFamily="34" charset="0"/>
                <a:cs typeface="Calibri" panose="020F0502020204030204" pitchFamily="34" charset="0"/>
              </a:rPr>
              <a:t>–Split, 1879. postavljen je vodovod, 1883. izgrađena bolnica. Njegovo poduzeće Ante </a:t>
            </a:r>
            <a:r>
              <a:rPr lang="hr-HR" sz="1600" b="1" dirty="0" err="1">
                <a:latin typeface="Calibri" panose="020F0502020204030204" pitchFamily="34" charset="0"/>
                <a:cs typeface="Calibri" panose="020F0502020204030204" pitchFamily="34" charset="0"/>
              </a:rPr>
              <a:t>Šupuk</a:t>
            </a:r>
            <a:r>
              <a:rPr lang="hr-HR" sz="1600" b="1" dirty="0">
                <a:latin typeface="Calibri" panose="020F0502020204030204" pitchFamily="34" charset="0"/>
                <a:cs typeface="Calibri" panose="020F0502020204030204" pitchFamily="34" charset="0"/>
              </a:rPr>
              <a:t> i sin sagradilo je na rijeci Krki 1895. </a:t>
            </a:r>
            <a:r>
              <a:rPr lang="hr-HR" sz="1600" b="1" dirty="0">
                <a:solidFill>
                  <a:schemeClr val="accent1"/>
                </a:solidFill>
                <a:latin typeface="Calibri" panose="020F0502020204030204" pitchFamily="34" charset="0"/>
                <a:cs typeface="Calibri" panose="020F0502020204030204" pitchFamily="34" charset="0"/>
              </a:rPr>
              <a:t>prvu hidroelektranu Krka </a:t>
            </a:r>
            <a:r>
              <a:rPr lang="hr-HR" sz="1600" b="1" dirty="0">
                <a:latin typeface="Calibri" panose="020F0502020204030204" pitchFamily="34" charset="0"/>
                <a:cs typeface="Calibri" panose="020F0502020204030204" pitchFamily="34" charset="0"/>
              </a:rPr>
              <a:t>(radila do početka I. svjetskog rata) pa je Šibenik, kao jedan od prvih gradova u svijetu, dobio javnu rasvjetu na izmjeničnu struju. God. 1904. njegovo je poduzeće sagradilo i novu hidroelektranu Jaruga II, koja i danas radi.</a:t>
            </a:r>
            <a:endParaRPr lang="hr-HR" sz="1600" b="1" dirty="0">
              <a:solidFill>
                <a:schemeClr val="tx1"/>
              </a:solidFill>
              <a:latin typeface="Calibri" panose="020F0502020204030204" pitchFamily="34" charset="0"/>
              <a:cs typeface="Calibri" panose="020F0502020204030204" pitchFamily="34" charset="0"/>
            </a:endParaRPr>
          </a:p>
        </p:txBody>
      </p:sp>
      <p:sp>
        <p:nvSpPr>
          <p:cNvPr id="6" name="Rezervirano mjesto sadržaja 2">
            <a:extLst>
              <a:ext uri="{FF2B5EF4-FFF2-40B4-BE49-F238E27FC236}">
                <a16:creationId xmlns:a16="http://schemas.microsoft.com/office/drawing/2014/main" id="{F2B1875F-98E7-4DD7-835A-F5AD9B19FD63}"/>
              </a:ext>
            </a:extLst>
          </p:cNvPr>
          <p:cNvSpPr txBox="1">
            <a:spLocks/>
          </p:cNvSpPr>
          <p:nvPr/>
        </p:nvSpPr>
        <p:spPr>
          <a:xfrm>
            <a:off x="886409" y="1355038"/>
            <a:ext cx="2576112" cy="3359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sz="1900" dirty="0"/>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1" name="Slika 10">
            <a:extLst>
              <a:ext uri="{FF2B5EF4-FFF2-40B4-BE49-F238E27FC236}">
                <a16:creationId xmlns:a16="http://schemas.microsoft.com/office/drawing/2014/main" id="{280E4533-DEE0-4372-A2D8-34F35BC7C3C1}"/>
              </a:ext>
            </a:extLst>
          </p:cNvPr>
          <p:cNvPicPr>
            <a:picLocks noChangeAspect="1"/>
          </p:cNvPicPr>
          <p:nvPr/>
        </p:nvPicPr>
        <p:blipFill>
          <a:blip r:embed="rId2"/>
          <a:stretch>
            <a:fillRect/>
          </a:stretch>
        </p:blipFill>
        <p:spPr>
          <a:xfrm>
            <a:off x="894572" y="345370"/>
            <a:ext cx="2328911" cy="3359005"/>
          </a:xfrm>
          <a:prstGeom prst="rect">
            <a:avLst/>
          </a:prstGeom>
        </p:spPr>
      </p:pic>
    </p:spTree>
    <p:extLst>
      <p:ext uri="{BB962C8B-B14F-4D97-AF65-F5344CB8AC3E}">
        <p14:creationId xmlns:p14="http://schemas.microsoft.com/office/powerpoint/2010/main" val="237020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355759" y="1355039"/>
            <a:ext cx="7461473" cy="807860"/>
          </a:xfrm>
        </p:spPr>
        <p:txBody>
          <a:bodyPr/>
          <a:lstStyle/>
          <a:p>
            <a:r>
              <a:rPr lang="hr-HR" b="1" dirty="0"/>
              <a:t>Ferdinand Kovačević</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018461" y="424509"/>
            <a:ext cx="7918828" cy="1083837"/>
          </a:xfrm>
        </p:spPr>
        <p:txBody>
          <a:bodyPr>
            <a:normAutofit/>
          </a:bodyPr>
          <a:lstStyle/>
          <a:p>
            <a:r>
              <a:rPr lang="hr-HR" sz="2000" b="1" dirty="0">
                <a:latin typeface="Calibri" panose="020F0502020204030204" pitchFamily="34" charset="0"/>
                <a:cs typeface="Calibri" panose="020F0502020204030204" pitchFamily="34" charset="0"/>
              </a:rPr>
              <a:t>Izumitelj, stručni pisac, pionir telegrafije u Hrvatskoj  </a:t>
            </a:r>
          </a:p>
          <a:p>
            <a:pPr marL="0" indent="0">
              <a:buNone/>
            </a:pPr>
            <a:r>
              <a:rPr lang="hr-HR" sz="1900" b="1" dirty="0">
                <a:solidFill>
                  <a:schemeClr val="tx1"/>
                </a:solidFill>
                <a:latin typeface="Calibri" panose="020F0502020204030204" pitchFamily="34" charset="0"/>
                <a:cs typeface="Calibri" panose="020F0502020204030204" pitchFamily="34" charset="0"/>
              </a:rPr>
              <a:t>      </a:t>
            </a:r>
            <a:r>
              <a:rPr lang="hr-HR" sz="1900" dirty="0">
                <a:solidFill>
                  <a:schemeClr val="tx1"/>
                </a:solidFill>
                <a:latin typeface="Calibri" panose="020F0502020204030204" pitchFamily="34" charset="0"/>
                <a:cs typeface="Calibri" panose="020F0502020204030204" pitchFamily="34" charset="0"/>
              </a:rPr>
              <a:t>(</a:t>
            </a:r>
            <a:r>
              <a:rPr lang="hr-HR" dirty="0">
                <a:solidFill>
                  <a:schemeClr val="tx1"/>
                </a:solidFill>
                <a:latin typeface="Calibri" panose="020F0502020204030204" pitchFamily="34" charset="0"/>
                <a:cs typeface="Calibri" panose="020F0502020204030204" pitchFamily="34" charset="0"/>
              </a:rPr>
              <a:t>Gospić, </a:t>
            </a:r>
            <a:r>
              <a:rPr lang="hr-HR" dirty="0">
                <a:latin typeface="Calibri" panose="020F0502020204030204" pitchFamily="34" charset="0"/>
                <a:cs typeface="Calibri" panose="020F0502020204030204" pitchFamily="34" charset="0"/>
              </a:rPr>
              <a:t> 25. 4. 1838</a:t>
            </a:r>
            <a:r>
              <a:rPr lang="hr-HR" dirty="0">
                <a:solidFill>
                  <a:schemeClr val="tx1"/>
                </a:solidFill>
                <a:latin typeface="Calibri" panose="020F0502020204030204" pitchFamily="34" charset="0"/>
                <a:cs typeface="Calibri" panose="020F0502020204030204" pitchFamily="34" charset="0"/>
              </a:rPr>
              <a:t>. -  Zagreb, </a:t>
            </a:r>
            <a:r>
              <a:rPr lang="hr-HR" dirty="0">
                <a:latin typeface="Calibri" panose="020F0502020204030204" pitchFamily="34" charset="0"/>
                <a:cs typeface="Calibri" panose="020F0502020204030204" pitchFamily="34" charset="0"/>
              </a:rPr>
              <a:t> 27. 5. 1913</a:t>
            </a:r>
            <a:r>
              <a:rPr lang="hr-HR" dirty="0">
                <a:solidFill>
                  <a:schemeClr val="tx1"/>
                </a:solidFill>
                <a:latin typeface="Calibri" panose="020F0502020204030204" pitchFamily="34" charset="0"/>
                <a:cs typeface="Calibri" panose="020F0502020204030204" pitchFamily="34" charset="0"/>
              </a:rPr>
              <a:t>.)</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355759" y="2162898"/>
            <a:ext cx="8078680" cy="42705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Rođen je 25. 4. 1838. u Gospiću. Njegov otac Matija bio je poručnik regimente u Otočcu. Do 1858. školovao se u Gospiću. Godine 1859. poslan je na jednogodišnje školovanje na Vojnu akademiju u Bečkom Novom Mjestu. Kao poručnik u topništvu služi do 1866. kada je dodijeljen Telegrafskoj upravi u </a:t>
            </a:r>
            <a:r>
              <a:rPr lang="hr-HR" sz="1600" b="1" dirty="0" err="1">
                <a:latin typeface="Calibri" panose="020F0502020204030204" pitchFamily="34" charset="0"/>
                <a:cs typeface="Calibri" panose="020F0502020204030204" pitchFamily="34" charset="0"/>
              </a:rPr>
              <a:t>Josefstadtu</a:t>
            </a:r>
            <a:r>
              <a:rPr lang="hr-HR" sz="1600" b="1" dirty="0">
                <a:latin typeface="Calibri" panose="020F0502020204030204" pitchFamily="34" charset="0"/>
                <a:cs typeface="Calibri" panose="020F0502020204030204" pitchFamily="34" charset="0"/>
              </a:rPr>
              <a:t> (</a:t>
            </a:r>
            <a:r>
              <a:rPr lang="hr-HR" sz="1600" b="1" dirty="0" err="1">
                <a:latin typeface="Calibri" panose="020F0502020204030204" pitchFamily="34" charset="0"/>
                <a:cs typeface="Calibri" panose="020F0502020204030204" pitchFamily="34" charset="0"/>
              </a:rPr>
              <a:t>Jozefovu</a:t>
            </a:r>
            <a:r>
              <a:rPr lang="hr-HR" sz="1600" b="1" dirty="0">
                <a:latin typeface="Calibri" panose="020F0502020204030204" pitchFamily="34" charset="0"/>
                <a:cs typeface="Calibri" panose="020F0502020204030204" pitchFamily="34" charset="0"/>
              </a:rPr>
              <a:t>), Češka. </a:t>
            </a:r>
          </a:p>
          <a:p>
            <a:pPr marL="0" indent="0" algn="just">
              <a:buNone/>
            </a:pPr>
            <a:r>
              <a:rPr lang="hr-HR" sz="1600" b="1" dirty="0">
                <a:solidFill>
                  <a:schemeClr val="tx1"/>
                </a:solidFill>
                <a:latin typeface="Calibri" panose="020F0502020204030204" pitchFamily="34" charset="0"/>
                <a:cs typeface="Calibri" panose="020F0502020204030204" pitchFamily="34" charset="0"/>
              </a:rPr>
              <a:t>Izumio je niz poboljšanja električnog telegrafa pa je 1872. u cijelu Austro-Ugarsku Monarhiju uveden </a:t>
            </a:r>
            <a:r>
              <a:rPr lang="hr-HR" sz="1600" b="1" dirty="0" err="1">
                <a:solidFill>
                  <a:schemeClr val="tx1"/>
                </a:solidFill>
                <a:latin typeface="Calibri" panose="020F0502020204030204" pitchFamily="34" charset="0"/>
                <a:cs typeface="Calibri" panose="020F0502020204030204" pitchFamily="34" charset="0"/>
              </a:rPr>
              <a:t>Kovačevićev</a:t>
            </a:r>
            <a:r>
              <a:rPr lang="hr-HR" sz="1600" b="1" dirty="0">
                <a:solidFill>
                  <a:schemeClr val="tx1"/>
                </a:solidFill>
                <a:latin typeface="Calibri" panose="020F0502020204030204" pitchFamily="34" charset="0"/>
                <a:cs typeface="Calibri" panose="020F0502020204030204" pitchFamily="34" charset="0"/>
              </a:rPr>
              <a:t> poboljšani telegrafski aparat. Godine 1874. izumio je </a:t>
            </a:r>
            <a:r>
              <a:rPr lang="hr-HR" sz="1600" b="1" dirty="0" err="1">
                <a:solidFill>
                  <a:srgbClr val="0070C0"/>
                </a:solidFill>
                <a:latin typeface="Calibri" panose="020F0502020204030204" pitchFamily="34" charset="0"/>
                <a:cs typeface="Calibri" panose="020F0502020204030204" pitchFamily="34" charset="0"/>
              </a:rPr>
              <a:t>dupleksnu</a:t>
            </a:r>
            <a:r>
              <a:rPr lang="hr-HR" sz="1600" b="1" dirty="0">
                <a:solidFill>
                  <a:srgbClr val="0070C0"/>
                </a:solidFill>
                <a:latin typeface="Calibri" panose="020F0502020204030204" pitchFamily="34" charset="0"/>
                <a:cs typeface="Calibri" panose="020F0502020204030204" pitchFamily="34" charset="0"/>
              </a:rPr>
              <a:t> i </a:t>
            </a:r>
            <a:r>
              <a:rPr lang="hr-HR" sz="1600" b="1" dirty="0" err="1">
                <a:solidFill>
                  <a:srgbClr val="0070C0"/>
                </a:solidFill>
                <a:latin typeface="Calibri" panose="020F0502020204030204" pitchFamily="34" charset="0"/>
                <a:cs typeface="Calibri" panose="020F0502020204030204" pitchFamily="34" charset="0"/>
              </a:rPr>
              <a:t>kvadripleksnu</a:t>
            </a:r>
            <a:r>
              <a:rPr lang="hr-HR" sz="1600" b="1" dirty="0">
                <a:solidFill>
                  <a:srgbClr val="0070C0"/>
                </a:solidFill>
                <a:latin typeface="Calibri" panose="020F0502020204030204" pitchFamily="34" charset="0"/>
                <a:cs typeface="Calibri" panose="020F0502020204030204" pitchFamily="34" charset="0"/>
              </a:rPr>
              <a:t> telegrafiju </a:t>
            </a:r>
            <a:r>
              <a:rPr lang="hr-HR" sz="1600" b="1" dirty="0">
                <a:solidFill>
                  <a:schemeClr val="tx1"/>
                </a:solidFill>
                <a:latin typeface="Calibri" panose="020F0502020204030204" pitchFamily="34" charset="0"/>
                <a:cs typeface="Calibri" panose="020F0502020204030204" pitchFamily="34" charset="0"/>
              </a:rPr>
              <a:t>koja je omogućavala slanje više poruka (dviju ili četiriju) odjednom preko jedne žice (više nije bilo potrebno nekoliko žica da se prenese više poruka u isto vrijeme) unaprijedivši tako Morseov izum električnog sustava za prijenos poruka. Taj je izum patentirao u bečkom patentnom uredu 1876. g. Sličnu patentnu ispravu s istim datumom, izdalo je i mađarsko ministarstvo u Budimpešti. </a:t>
            </a:r>
          </a:p>
          <a:p>
            <a:pPr marL="0" indent="0" algn="just">
              <a:buNone/>
            </a:pPr>
            <a:r>
              <a:rPr lang="hr-HR" sz="1600" b="1" dirty="0">
                <a:solidFill>
                  <a:schemeClr val="tx1"/>
                </a:solidFill>
                <a:latin typeface="Calibri" panose="020F0502020204030204" pitchFamily="34" charset="0"/>
                <a:cs typeface="Calibri" panose="020F0502020204030204" pitchFamily="34" charset="0"/>
              </a:rPr>
              <a:t>O tome su izvijestile </a:t>
            </a:r>
            <a:r>
              <a:rPr lang="hr-HR" sz="1600" b="1" u="sng" dirty="0">
                <a:solidFill>
                  <a:schemeClr val="tx1"/>
                </a:solidFill>
                <a:latin typeface="Calibri" panose="020F0502020204030204" pitchFamily="34" charset="0"/>
                <a:cs typeface="Calibri" panose="020F0502020204030204" pitchFamily="34" charset="0"/>
                <a:hlinkClick r:id="rId2" tooltip="Narodne novine">
                  <a:extLst>
                    <a:ext uri="{A12FA001-AC4F-418D-AE19-62706E023703}">
                      <ahyp:hlinkClr xmlns:ahyp="http://schemas.microsoft.com/office/drawing/2018/hyperlinkcolor" val="tx"/>
                    </a:ext>
                  </a:extLst>
                </a:hlinkClick>
              </a:rPr>
              <a:t>Narodne novine</a:t>
            </a:r>
            <a:r>
              <a:rPr lang="hr-HR" sz="1600" b="1" dirty="0">
                <a:solidFill>
                  <a:schemeClr val="tx1"/>
                </a:solidFill>
                <a:latin typeface="Calibri" panose="020F0502020204030204" pitchFamily="34" charset="0"/>
                <a:cs typeface="Calibri" panose="020F0502020204030204" pitchFamily="34" charset="0"/>
              </a:rPr>
              <a:t> od veljače 1876.: </a:t>
            </a:r>
          </a:p>
          <a:p>
            <a:pPr marL="0" indent="0" algn="just">
              <a:buNone/>
            </a:pPr>
            <a:r>
              <a:rPr lang="hr-HR" sz="1600" i="1" dirty="0">
                <a:solidFill>
                  <a:schemeClr val="tx1"/>
                </a:solidFill>
                <a:latin typeface="Calibri" panose="020F0502020204030204" pitchFamily="34" charset="0"/>
                <a:cs typeface="Calibri" panose="020F0502020204030204" pitchFamily="34" charset="0"/>
              </a:rPr>
              <a:t>Izum o </a:t>
            </a:r>
            <a:r>
              <a:rPr lang="hr-HR" sz="1600" b="1" i="1" dirty="0" err="1">
                <a:solidFill>
                  <a:schemeClr val="tx1"/>
                </a:solidFill>
                <a:latin typeface="Calibri" panose="020F0502020204030204" pitchFamily="34" charset="0"/>
                <a:cs typeface="Calibri" panose="020F0502020204030204" pitchFamily="34" charset="0"/>
              </a:rPr>
              <a:t>brzojavstvu</a:t>
            </a:r>
            <a:r>
              <a:rPr lang="hr-HR" sz="1600" i="1" dirty="0">
                <a:solidFill>
                  <a:schemeClr val="tx1"/>
                </a:solidFill>
                <a:latin typeface="Calibri" panose="020F0502020204030204" pitchFamily="34" charset="0"/>
                <a:cs typeface="Calibri" panose="020F0502020204030204" pitchFamily="34" charset="0"/>
              </a:rPr>
              <a:t>. Tajnik </a:t>
            </a:r>
            <a:r>
              <a:rPr lang="hr-HR" sz="1600" i="1" dirty="0" err="1">
                <a:solidFill>
                  <a:schemeClr val="tx1"/>
                </a:solidFill>
                <a:latin typeface="Calibri" panose="020F0502020204030204" pitchFamily="34" charset="0"/>
                <a:cs typeface="Calibri" panose="020F0502020204030204" pitchFamily="34" charset="0"/>
              </a:rPr>
              <a:t>kr.</a:t>
            </a:r>
            <a:r>
              <a:rPr lang="hr-HR" sz="1600" i="1" dirty="0">
                <a:solidFill>
                  <a:schemeClr val="tx1"/>
                </a:solidFill>
                <a:latin typeface="Calibri" panose="020F0502020204030204" pitchFamily="34" charset="0"/>
                <a:cs typeface="Calibri" panose="020F0502020204030204" pitchFamily="34" charset="0"/>
              </a:rPr>
              <a:t> poštah ravnateljstva u Zagrebu, gospodin Ferdo Kovačević, izumio je način, kako da se na jednoj te istoj žici u jedan te isti čas mogu sa dva razna mjesta otpravljati brzojavke, i to tako da se za to može jedna te ista žica </a:t>
            </a:r>
            <a:r>
              <a:rPr lang="hr-HR" sz="1600" i="1" dirty="0" err="1">
                <a:solidFill>
                  <a:schemeClr val="tx1"/>
                </a:solidFill>
                <a:latin typeface="Calibri" panose="020F0502020204030204" pitchFamily="34" charset="0"/>
                <a:cs typeface="Calibri" panose="020F0502020204030204" pitchFamily="34" charset="0"/>
              </a:rPr>
              <a:t>upotriebiti</a:t>
            </a:r>
            <a:r>
              <a:rPr lang="hr-HR" sz="1600" i="1" dirty="0">
                <a:solidFill>
                  <a:schemeClr val="tx1"/>
                </a:solidFill>
                <a:latin typeface="Calibri" panose="020F0502020204030204" pitchFamily="34" charset="0"/>
                <a:cs typeface="Calibri" panose="020F0502020204030204" pitchFamily="34" charset="0"/>
              </a:rPr>
              <a:t>, dočim su za to do sada trebale četiri žice</a:t>
            </a:r>
            <a:r>
              <a:rPr lang="hr-HR" sz="1600" b="1" dirty="0">
                <a:solidFill>
                  <a:schemeClr val="tx1"/>
                </a:solidFill>
                <a:latin typeface="Calibri" panose="020F0502020204030204" pitchFamily="34" charset="0"/>
                <a:cs typeface="Calibri" panose="020F0502020204030204" pitchFamily="34" charset="0"/>
              </a:rPr>
              <a:t>. </a:t>
            </a:r>
          </a:p>
        </p:txBody>
      </p:sp>
      <p:sp>
        <p:nvSpPr>
          <p:cNvPr id="6" name="Rezervirano mjesto sadržaja 2">
            <a:extLst>
              <a:ext uri="{FF2B5EF4-FFF2-40B4-BE49-F238E27FC236}">
                <a16:creationId xmlns:a16="http://schemas.microsoft.com/office/drawing/2014/main" id="{F2B1875F-98E7-4DD7-835A-F5AD9B19FD63}"/>
              </a:ext>
            </a:extLst>
          </p:cNvPr>
          <p:cNvSpPr txBox="1">
            <a:spLocks/>
          </p:cNvSpPr>
          <p:nvPr/>
        </p:nvSpPr>
        <p:spPr>
          <a:xfrm>
            <a:off x="886409" y="1355038"/>
            <a:ext cx="2576112" cy="3359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sz="1900" dirty="0"/>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8" name="Slika 7">
            <a:extLst>
              <a:ext uri="{FF2B5EF4-FFF2-40B4-BE49-F238E27FC236}">
                <a16:creationId xmlns:a16="http://schemas.microsoft.com/office/drawing/2014/main" id="{D5E26C20-3036-4528-9B39-FBCC4D1CF4DC}"/>
              </a:ext>
            </a:extLst>
          </p:cNvPr>
          <p:cNvPicPr>
            <a:picLocks noChangeAspect="1"/>
          </p:cNvPicPr>
          <p:nvPr/>
        </p:nvPicPr>
        <p:blipFill>
          <a:blip r:embed="rId3"/>
          <a:stretch>
            <a:fillRect/>
          </a:stretch>
        </p:blipFill>
        <p:spPr>
          <a:xfrm>
            <a:off x="886409" y="572506"/>
            <a:ext cx="2202987" cy="3180784"/>
          </a:xfrm>
          <a:prstGeom prst="rect">
            <a:avLst/>
          </a:prstGeom>
        </p:spPr>
      </p:pic>
    </p:spTree>
    <p:extLst>
      <p:ext uri="{BB962C8B-B14F-4D97-AF65-F5344CB8AC3E}">
        <p14:creationId xmlns:p14="http://schemas.microsoft.com/office/powerpoint/2010/main" val="77928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582577" y="1528474"/>
            <a:ext cx="7234655" cy="807860"/>
          </a:xfrm>
        </p:spPr>
        <p:txBody>
          <a:bodyPr/>
          <a:lstStyle/>
          <a:p>
            <a:r>
              <a:rPr lang="hr-HR" b="1" dirty="0"/>
              <a:t>Đuro Pilar</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258105" y="424509"/>
            <a:ext cx="7679184" cy="1083837"/>
          </a:xfrm>
        </p:spPr>
        <p:txBody>
          <a:bodyPr>
            <a:normAutofit/>
          </a:bodyPr>
          <a:lstStyle/>
          <a:p>
            <a:r>
              <a:rPr lang="hr-HR" sz="2000" b="1" dirty="0">
                <a:latin typeface="Calibri" panose="020F0502020204030204" pitchFamily="34" charset="0"/>
                <a:cs typeface="Calibri" panose="020F0502020204030204" pitchFamily="34" charset="0"/>
              </a:rPr>
              <a:t>Hrvatski geolog, sveučilišni profesor i rektor, putopisac</a:t>
            </a:r>
          </a:p>
          <a:p>
            <a:pPr marL="0" indent="0">
              <a:buNone/>
            </a:pPr>
            <a:r>
              <a:rPr lang="hr-HR" sz="1900" b="1" dirty="0">
                <a:solidFill>
                  <a:schemeClr val="tx1"/>
                </a:solidFill>
                <a:latin typeface="Calibri" panose="020F0502020204030204" pitchFamily="34" charset="0"/>
                <a:cs typeface="Calibri" panose="020F0502020204030204" pitchFamily="34" charset="0"/>
              </a:rPr>
              <a:t>      </a:t>
            </a:r>
            <a:r>
              <a:rPr lang="hr-HR" sz="1900" dirty="0">
                <a:solidFill>
                  <a:schemeClr val="tx1"/>
                </a:solidFill>
                <a:latin typeface="Calibri" panose="020F0502020204030204" pitchFamily="34" charset="0"/>
                <a:cs typeface="Calibri" panose="020F0502020204030204" pitchFamily="34" charset="0"/>
              </a:rPr>
              <a:t>(</a:t>
            </a:r>
            <a:r>
              <a:rPr lang="hr-HR" dirty="0">
                <a:solidFill>
                  <a:schemeClr val="tx1"/>
                </a:solidFill>
                <a:latin typeface="Calibri" panose="020F0502020204030204" pitchFamily="34" charset="0"/>
                <a:cs typeface="Calibri" panose="020F0502020204030204" pitchFamily="34" charset="0"/>
              </a:rPr>
              <a:t>Slavonski Brod, </a:t>
            </a:r>
            <a:r>
              <a:rPr lang="hr-HR" dirty="0">
                <a:latin typeface="Calibri" panose="020F0502020204030204" pitchFamily="34" charset="0"/>
                <a:cs typeface="Calibri" panose="020F0502020204030204" pitchFamily="34" charset="0"/>
              </a:rPr>
              <a:t> 22. 4. 1846</a:t>
            </a:r>
            <a:r>
              <a:rPr lang="hr-HR" dirty="0">
                <a:solidFill>
                  <a:schemeClr val="tx1"/>
                </a:solidFill>
                <a:latin typeface="Calibri" panose="020F0502020204030204" pitchFamily="34" charset="0"/>
                <a:cs typeface="Calibri" panose="020F0502020204030204" pitchFamily="34" charset="0"/>
              </a:rPr>
              <a:t>. -  Zagreb, </a:t>
            </a:r>
            <a:r>
              <a:rPr lang="hr-HR" dirty="0">
                <a:latin typeface="Calibri" panose="020F0502020204030204" pitchFamily="34" charset="0"/>
                <a:cs typeface="Calibri" panose="020F0502020204030204" pitchFamily="34" charset="0"/>
              </a:rPr>
              <a:t> 19. 5. 1893</a:t>
            </a:r>
            <a:r>
              <a:rPr lang="hr-HR" dirty="0">
                <a:solidFill>
                  <a:schemeClr val="tx1"/>
                </a:solidFill>
                <a:latin typeface="Calibri" panose="020F0502020204030204" pitchFamily="34" charset="0"/>
                <a:cs typeface="Calibri" panose="020F0502020204030204" pitchFamily="34" charset="0"/>
              </a:rPr>
              <a:t>.)</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533750" y="2438876"/>
            <a:ext cx="7585532" cy="42705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Bavio se geologijom, paleontologijom i tektonikom. Bio je znanstvenik koji je svojim geološkim istraživanjima osjetno pridonio poznavanju promjena na Zemljinoj kori i donio sasvim novu teoriju o djelovanju unutrašnjih sila Zemlje. Objavio je jedno od prvih hrvatskih djela o seizmologiji, u kojem je među prvima zastupao teoriju da se unutrašnjost Zemlje sastoji od tekuće magme. No, uz sve ovo on je itekako zadužio i </a:t>
            </a:r>
            <a:r>
              <a:rPr lang="hr-HR" sz="1600" b="1" dirty="0">
                <a:solidFill>
                  <a:schemeClr val="tx1"/>
                </a:solidFill>
                <a:latin typeface="Calibri" panose="020F0502020204030204" pitchFamily="34" charset="0"/>
                <a:cs typeface="Calibri" panose="020F0502020204030204" pitchFamily="34" charset="0"/>
              </a:rPr>
              <a:t>hrvatsku astronomiju 19. stoljeća</a:t>
            </a:r>
            <a:r>
              <a:rPr lang="hr-HR" sz="1600" b="1" dirty="0">
                <a:latin typeface="Calibri" panose="020F0502020204030204" pitchFamily="34" charset="0"/>
                <a:cs typeface="Calibri" panose="020F0502020204030204" pitchFamily="34" charset="0"/>
              </a:rPr>
              <a:t>, a bio je i prvi profesor astronomije na Sveučilištu.</a:t>
            </a:r>
            <a:endParaRPr lang="hr-HR" sz="1600" b="1" dirty="0">
              <a:solidFill>
                <a:schemeClr val="tx1"/>
              </a:solidFill>
              <a:latin typeface="Calibri" panose="020F0502020204030204" pitchFamily="34" charset="0"/>
              <a:cs typeface="Calibri" panose="020F0502020204030204" pitchFamily="34" charset="0"/>
            </a:endParaRPr>
          </a:p>
          <a:p>
            <a:pPr marL="0" indent="0" algn="just">
              <a:buNone/>
            </a:pPr>
            <a:r>
              <a:rPr lang="hr-HR" sz="1600" b="1" dirty="0">
                <a:latin typeface="Calibri" panose="020F0502020204030204" pitchFamily="34" charset="0"/>
                <a:cs typeface="Calibri" panose="020F0502020204030204" pitchFamily="34" charset="0"/>
              </a:rPr>
              <a:t>Đuro Pilar je pučku školu završio u rodnom gradu, a gimnaziju u Osijeku i Zagrebu gdje je maturirao na </a:t>
            </a:r>
            <a:r>
              <a:rPr lang="hr-HR" sz="1600" b="1" dirty="0">
                <a:solidFill>
                  <a:schemeClr val="tx1"/>
                </a:solidFill>
                <a:latin typeface="Calibri" panose="020F0502020204030204" pitchFamily="34" charset="0"/>
                <a:cs typeface="Calibri" panose="020F0502020204030204" pitchFamily="34" charset="0"/>
                <a:hlinkClick r:id="rId2" tooltip="Klasična gimnazija u Zagrebu">
                  <a:extLst>
                    <a:ext uri="{A12FA001-AC4F-418D-AE19-62706E023703}">
                      <ahyp:hlinkClr xmlns:ahyp="http://schemas.microsoft.com/office/drawing/2018/hyperlinkcolor" val="tx"/>
                    </a:ext>
                  </a:extLst>
                </a:hlinkClick>
              </a:rPr>
              <a:t>Klasičnoj</a:t>
            </a:r>
            <a:r>
              <a:rPr lang="hr-HR" sz="1600" b="1" dirty="0">
                <a:latin typeface="Calibri" panose="020F0502020204030204" pitchFamily="34" charset="0"/>
                <a:cs typeface="Calibri" panose="020F0502020204030204" pitchFamily="34" charset="0"/>
                <a:hlinkClick r:id="rId2" tooltip="Klasična gimnazija u Zagrebu">
                  <a:extLst>
                    <a:ext uri="{A12FA001-AC4F-418D-AE19-62706E023703}">
                      <ahyp:hlinkClr xmlns:ahyp="http://schemas.microsoft.com/office/drawing/2018/hyperlinkcolor" val="tx"/>
                    </a:ext>
                  </a:extLst>
                </a:hlinkClick>
              </a:rPr>
              <a:t> gimnaziji</a:t>
            </a:r>
            <a:r>
              <a:rPr lang="hr-HR" sz="1600" b="1" dirty="0">
                <a:latin typeface="Calibri" panose="020F0502020204030204" pitchFamily="34" charset="0"/>
                <a:cs typeface="Calibri" panose="020F0502020204030204" pitchFamily="34" charset="0"/>
              </a:rPr>
              <a:t> 1866. godine, da bi s 20 godina bio mladi erudit s poznavanjem šest europskih jezika.</a:t>
            </a:r>
          </a:p>
          <a:p>
            <a:pPr marL="0" indent="0" algn="just">
              <a:buNone/>
            </a:pPr>
            <a:r>
              <a:rPr lang="hr-HR" sz="1600" b="1" dirty="0">
                <a:latin typeface="Calibri" panose="020F0502020204030204" pitchFamily="34" charset="0"/>
                <a:cs typeface="Calibri" panose="020F0502020204030204" pitchFamily="34" charset="0"/>
              </a:rPr>
              <a:t>Od 1866. godine u Bruxellesu ubrzano studira filozofiju, da bi dvije godine kasnije, u dobi od 22 godine, doktorirao, uz obvezu da još cijele školske godine 1868/69. nastavi rad u fizikalnom i kemijskom laboratoriju. 1869. g. polaže docenturu i postaje "članom sveučilišta". Iste godine tiskana je u Bruxellesu njegova radnja o revoluciji zemaljske kore, a ista je u prijevodu tiskana i u Washingtonu 1877. godine. </a:t>
            </a:r>
          </a:p>
        </p:txBody>
      </p:sp>
      <p:sp>
        <p:nvSpPr>
          <p:cNvPr id="6" name="Rezervirano mjesto sadržaja 2">
            <a:extLst>
              <a:ext uri="{FF2B5EF4-FFF2-40B4-BE49-F238E27FC236}">
                <a16:creationId xmlns:a16="http://schemas.microsoft.com/office/drawing/2014/main" id="{F2B1875F-98E7-4DD7-835A-F5AD9B19FD63}"/>
              </a:ext>
            </a:extLst>
          </p:cNvPr>
          <p:cNvSpPr txBox="1">
            <a:spLocks/>
          </p:cNvSpPr>
          <p:nvPr/>
        </p:nvSpPr>
        <p:spPr>
          <a:xfrm>
            <a:off x="886409" y="1355038"/>
            <a:ext cx="2576112" cy="3359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sz="1900" dirty="0"/>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9" name="Slika 8">
            <a:extLst>
              <a:ext uri="{FF2B5EF4-FFF2-40B4-BE49-F238E27FC236}">
                <a16:creationId xmlns:a16="http://schemas.microsoft.com/office/drawing/2014/main" id="{E0336DE9-80F1-418C-93B0-21620C16FE33}"/>
              </a:ext>
            </a:extLst>
          </p:cNvPr>
          <p:cNvPicPr>
            <a:picLocks noChangeAspect="1"/>
          </p:cNvPicPr>
          <p:nvPr/>
        </p:nvPicPr>
        <p:blipFill>
          <a:blip r:embed="rId3"/>
          <a:stretch>
            <a:fillRect/>
          </a:stretch>
        </p:blipFill>
        <p:spPr>
          <a:xfrm>
            <a:off x="766353" y="543538"/>
            <a:ext cx="2527881" cy="3265996"/>
          </a:xfrm>
          <a:prstGeom prst="rect">
            <a:avLst/>
          </a:prstGeom>
        </p:spPr>
      </p:pic>
    </p:spTree>
    <p:extLst>
      <p:ext uri="{BB962C8B-B14F-4D97-AF65-F5344CB8AC3E}">
        <p14:creationId xmlns:p14="http://schemas.microsoft.com/office/powerpoint/2010/main" val="145143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382393" y="1528474"/>
            <a:ext cx="7434840" cy="807860"/>
          </a:xfrm>
        </p:spPr>
        <p:txBody>
          <a:bodyPr/>
          <a:lstStyle/>
          <a:p>
            <a:r>
              <a:rPr lang="hr-HR" b="1" dirty="0"/>
              <a:t>Josip </a:t>
            </a:r>
            <a:r>
              <a:rPr lang="hr-HR" b="1" dirty="0" err="1"/>
              <a:t>Belušić</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164451" y="424509"/>
            <a:ext cx="7772838" cy="1083837"/>
          </a:xfrm>
        </p:spPr>
        <p:txBody>
          <a:bodyPr>
            <a:normAutofit/>
          </a:bodyPr>
          <a:lstStyle/>
          <a:p>
            <a:r>
              <a:rPr lang="hr-HR" sz="2000" b="1" dirty="0">
                <a:latin typeface="Calibri" panose="020F0502020204030204" pitchFamily="34" charset="0"/>
                <a:cs typeface="Calibri" panose="020F0502020204030204" pitchFamily="34" charset="0"/>
              </a:rPr>
              <a:t>Hrvatski fizičar, matematičar i izumitelj električnog brzinomjera</a:t>
            </a:r>
          </a:p>
          <a:p>
            <a:pPr marL="0" indent="0">
              <a:buNone/>
            </a:pPr>
            <a:r>
              <a:rPr lang="hr-HR" sz="1900" b="1" dirty="0">
                <a:solidFill>
                  <a:schemeClr val="tx1"/>
                </a:solidFill>
                <a:latin typeface="Calibri" panose="020F0502020204030204" pitchFamily="34" charset="0"/>
                <a:cs typeface="Calibri" panose="020F0502020204030204" pitchFamily="34" charset="0"/>
              </a:rPr>
              <a:t>      </a:t>
            </a:r>
            <a:r>
              <a:rPr lang="hr-HR" sz="1900" dirty="0">
                <a:solidFill>
                  <a:schemeClr val="tx1"/>
                </a:solidFill>
                <a:latin typeface="Calibri" panose="020F0502020204030204" pitchFamily="34" charset="0"/>
                <a:cs typeface="Calibri" panose="020F0502020204030204" pitchFamily="34" charset="0"/>
              </a:rPr>
              <a:t>(</a:t>
            </a:r>
            <a:r>
              <a:rPr lang="hr-HR" dirty="0" err="1">
                <a:solidFill>
                  <a:schemeClr val="tx1"/>
                </a:solidFill>
                <a:latin typeface="Calibri" panose="020F0502020204030204" pitchFamily="34" charset="0"/>
                <a:cs typeface="Calibri" panose="020F0502020204030204" pitchFamily="34" charset="0"/>
              </a:rPr>
              <a:t>Župarići</a:t>
            </a:r>
            <a:r>
              <a:rPr lang="hr-HR" dirty="0">
                <a:solidFill>
                  <a:schemeClr val="tx1"/>
                </a:solidFill>
                <a:latin typeface="Calibri" panose="020F0502020204030204" pitchFamily="34" charset="0"/>
                <a:cs typeface="Calibri" panose="020F0502020204030204" pitchFamily="34" charset="0"/>
              </a:rPr>
              <a:t>/Labin, </a:t>
            </a:r>
            <a:r>
              <a:rPr lang="hr-HR" dirty="0">
                <a:latin typeface="Calibri" panose="020F0502020204030204" pitchFamily="34" charset="0"/>
                <a:cs typeface="Calibri" panose="020F0502020204030204" pitchFamily="34" charset="0"/>
              </a:rPr>
              <a:t> 1. 3. 1847</a:t>
            </a:r>
            <a:r>
              <a:rPr lang="hr-HR" dirty="0">
                <a:solidFill>
                  <a:schemeClr val="tx1"/>
                </a:solidFill>
                <a:latin typeface="Calibri" panose="020F0502020204030204" pitchFamily="34" charset="0"/>
                <a:cs typeface="Calibri" panose="020F0502020204030204" pitchFamily="34" charset="0"/>
              </a:rPr>
              <a:t>. - Trst, </a:t>
            </a:r>
            <a:r>
              <a:rPr lang="hr-HR" dirty="0">
                <a:latin typeface="Calibri" panose="020F0502020204030204" pitchFamily="34" charset="0"/>
                <a:cs typeface="Calibri" panose="020F0502020204030204" pitchFamily="34" charset="0"/>
              </a:rPr>
              <a:t> 8. 1. 1905</a:t>
            </a:r>
            <a:r>
              <a:rPr lang="hr-HR" dirty="0">
                <a:solidFill>
                  <a:schemeClr val="tx1"/>
                </a:solidFill>
                <a:latin typeface="Calibri" panose="020F0502020204030204" pitchFamily="34" charset="0"/>
                <a:cs typeface="Calibri" panose="020F0502020204030204" pitchFamily="34" charset="0"/>
              </a:rPr>
              <a:t>.)</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382392" y="2456632"/>
            <a:ext cx="7772838" cy="42705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Školovao se u Pazinu i Kopru, studirao je u Beču, a 1875. zaposlio se kao profesor fizike i matematike u učiteljskoj školi u Kopru. Bio je direktor Pomorske škole u </a:t>
            </a:r>
            <a:r>
              <a:rPr lang="hr-HR" sz="1600" b="1" dirty="0" err="1">
                <a:latin typeface="Calibri" panose="020F0502020204030204" pitchFamily="34" charset="0"/>
                <a:cs typeface="Calibri" panose="020F0502020204030204" pitchFamily="34" charset="0"/>
              </a:rPr>
              <a:t>Castelnuovu</a:t>
            </a:r>
            <a:r>
              <a:rPr lang="hr-HR" sz="1600" b="1" dirty="0">
                <a:latin typeface="Calibri" panose="020F0502020204030204" pitchFamily="34" charset="0"/>
                <a:cs typeface="Calibri" panose="020F0502020204030204" pitchFamily="34" charset="0"/>
              </a:rPr>
              <a:t> (Italija), te primio titulu docenta te škole.  1889. godine na </a:t>
            </a:r>
            <a:r>
              <a:rPr lang="hr-HR" sz="1600" b="1" dirty="0">
                <a:latin typeface="Calibri" panose="020F0502020204030204" pitchFamily="34" charset="0"/>
                <a:cs typeface="Calibri" panose="020F0502020204030204" pitchFamily="34" charset="0"/>
                <a:hlinkClick r:id="rId2" tooltip="Svjetska izložba"/>
              </a:rPr>
              <a:t>Svjetskoj izložbi</a:t>
            </a:r>
            <a:r>
              <a:rPr lang="hr-HR" sz="1600" b="1" dirty="0">
                <a:latin typeface="Calibri" panose="020F0502020204030204" pitchFamily="34" charset="0"/>
                <a:cs typeface="Calibri" panose="020F0502020204030204" pitchFamily="34" charset="0"/>
              </a:rPr>
              <a:t> u Parizu, na kojoj je postavljen i glasoviti Eiffelov toranj, </a:t>
            </a:r>
            <a:r>
              <a:rPr lang="hr-HR" sz="1600" b="1" dirty="0" err="1">
                <a:latin typeface="Calibri" panose="020F0502020204030204" pitchFamily="34" charset="0"/>
                <a:cs typeface="Calibri" panose="020F0502020204030204" pitchFamily="34" charset="0"/>
              </a:rPr>
              <a:t>Belušić</a:t>
            </a:r>
            <a:r>
              <a:rPr lang="hr-HR" sz="1600" b="1" dirty="0">
                <a:latin typeface="Calibri" panose="020F0502020204030204" pitchFamily="34" charset="0"/>
                <a:cs typeface="Calibri" panose="020F0502020204030204" pitchFamily="34" charset="0"/>
              </a:rPr>
              <a:t> je predstavio svoj izum nadjenuvši mu prvotno ime „Velocimetar", a kasnije ga je preimenovao u </a:t>
            </a:r>
            <a:r>
              <a:rPr lang="hr-HR" sz="1600" b="1" i="1" dirty="0" err="1">
                <a:latin typeface="Calibri" panose="020F0502020204030204" pitchFamily="34" charset="0"/>
                <a:cs typeface="Calibri" panose="020F0502020204030204" pitchFamily="34" charset="0"/>
              </a:rPr>
              <a:t>Controllore</a:t>
            </a:r>
            <a:r>
              <a:rPr lang="hr-HR" sz="1600" b="1" i="1" dirty="0">
                <a:latin typeface="Calibri" panose="020F0502020204030204" pitchFamily="34" charset="0"/>
                <a:cs typeface="Calibri" panose="020F0502020204030204" pitchFamily="34" charset="0"/>
              </a:rPr>
              <a:t> </a:t>
            </a:r>
            <a:r>
              <a:rPr lang="hr-HR" sz="1600" b="1" i="1" dirty="0" err="1">
                <a:latin typeface="Calibri" panose="020F0502020204030204" pitchFamily="34" charset="0"/>
                <a:cs typeface="Calibri" panose="020F0502020204030204" pitchFamily="34" charset="0"/>
              </a:rPr>
              <a:t>Automatico</a:t>
            </a:r>
            <a:r>
              <a:rPr lang="hr-HR" sz="1600" b="1" i="1" dirty="0">
                <a:latin typeface="Calibri" panose="020F0502020204030204" pitchFamily="34" charset="0"/>
                <a:cs typeface="Calibri" panose="020F0502020204030204" pitchFamily="34" charset="0"/>
              </a:rPr>
              <a:t> </a:t>
            </a:r>
            <a:r>
              <a:rPr lang="hr-HR" sz="1600" b="1" i="1" dirty="0" err="1">
                <a:latin typeface="Calibri" panose="020F0502020204030204" pitchFamily="34" charset="0"/>
                <a:cs typeface="Calibri" panose="020F0502020204030204" pitchFamily="34" charset="0"/>
              </a:rPr>
              <a:t>per</a:t>
            </a:r>
            <a:r>
              <a:rPr lang="hr-HR" sz="1600" b="1" i="1" dirty="0">
                <a:latin typeface="Calibri" panose="020F0502020204030204" pitchFamily="34" charset="0"/>
                <a:cs typeface="Calibri" panose="020F0502020204030204" pitchFamily="34" charset="0"/>
              </a:rPr>
              <a:t> </a:t>
            </a:r>
            <a:r>
              <a:rPr lang="hr-HR" sz="1600" b="1" i="1" dirty="0" err="1">
                <a:latin typeface="Calibri" panose="020F0502020204030204" pitchFamily="34" charset="0"/>
                <a:cs typeface="Calibri" panose="020F0502020204030204" pitchFamily="34" charset="0"/>
              </a:rPr>
              <a:t>Vetture</a:t>
            </a:r>
            <a:r>
              <a:rPr lang="hr-HR" sz="1600" b="1" dirty="0">
                <a:latin typeface="Calibri" panose="020F0502020204030204" pitchFamily="34" charset="0"/>
                <a:cs typeface="Calibri" panose="020F0502020204030204" pitchFamily="34" charset="0"/>
              </a:rPr>
              <a:t>. </a:t>
            </a:r>
          </a:p>
          <a:p>
            <a:pPr marL="0" indent="0" algn="just">
              <a:buNone/>
            </a:pPr>
            <a:r>
              <a:rPr lang="hr-HR" sz="1600" b="1" dirty="0">
                <a:latin typeface="Calibri" panose="020F0502020204030204" pitchFamily="34" charset="0"/>
                <a:cs typeface="Calibri" panose="020F0502020204030204" pitchFamily="34" charset="0"/>
              </a:rPr>
              <a:t>U godini održavanja Svjetske izložbe pariški municipij raspisao je javni natječaj na koji je prijavljeno više od 120 uređaja, a upravo se 'velocimetar' pokazao najpreciznijim i najkvalitetnijim pa je u lipnju 1890. godine donesena odluka o njegovom prihvaćanju. Francuska akademija izumitelja ga je pohvalila i nagradila diplomom i zlatnom medaljom, ujedno ga proglasivši i počasnim članom. </a:t>
            </a:r>
          </a:p>
          <a:p>
            <a:pPr marL="0" indent="0" algn="just">
              <a:buNone/>
            </a:pPr>
            <a:r>
              <a:rPr lang="hr-HR" sz="1600" b="1" dirty="0" err="1">
                <a:latin typeface="Calibri" panose="020F0502020204030204" pitchFamily="34" charset="0"/>
                <a:cs typeface="Calibri" panose="020F0502020204030204" pitchFamily="34" charset="0"/>
              </a:rPr>
              <a:t>Belušićev</a:t>
            </a:r>
            <a:r>
              <a:rPr lang="hr-HR" sz="1600" b="1" dirty="0">
                <a:latin typeface="Calibri" panose="020F0502020204030204" pitchFamily="34" charset="0"/>
                <a:cs typeface="Calibri" panose="020F0502020204030204" pitchFamily="34" charset="0"/>
              </a:rPr>
              <a:t> uređaj mjerio je brzinu, odnosno stajanje kola, vremensko trajanje vožnje i stajanje vozila, broj putnika te vrijeme silaska i ulaska putnika. </a:t>
            </a:r>
          </a:p>
          <a:p>
            <a:pPr marL="0" indent="0" algn="just">
              <a:buNone/>
            </a:pPr>
            <a:r>
              <a:rPr lang="hr-HR" sz="1600" b="1" dirty="0">
                <a:latin typeface="Calibri" panose="020F0502020204030204" pitchFamily="34" charset="0"/>
                <a:cs typeface="Calibri" panose="020F0502020204030204" pitchFamily="34" charset="0"/>
              </a:rPr>
              <a:t>Danas nije poznato kako je </a:t>
            </a:r>
            <a:r>
              <a:rPr lang="hr-HR" sz="1600" b="1" dirty="0" err="1">
                <a:latin typeface="Calibri" panose="020F0502020204030204" pitchFamily="34" charset="0"/>
                <a:cs typeface="Calibri" panose="020F0502020204030204" pitchFamily="34" charset="0"/>
              </a:rPr>
              <a:t>Belušićev</a:t>
            </a:r>
            <a:r>
              <a:rPr lang="hr-HR" sz="1600" b="1" dirty="0">
                <a:latin typeface="Calibri" panose="020F0502020204030204" pitchFamily="34" charset="0"/>
                <a:cs typeface="Calibri" panose="020F0502020204030204" pitchFamily="34" charset="0"/>
              </a:rPr>
              <a:t> izum završio.</a:t>
            </a:r>
          </a:p>
        </p:txBody>
      </p:sp>
      <p:sp>
        <p:nvSpPr>
          <p:cNvPr id="6" name="Rezervirano mjesto sadržaja 2">
            <a:extLst>
              <a:ext uri="{FF2B5EF4-FFF2-40B4-BE49-F238E27FC236}">
                <a16:creationId xmlns:a16="http://schemas.microsoft.com/office/drawing/2014/main" id="{F2B1875F-98E7-4DD7-835A-F5AD9B19FD63}"/>
              </a:ext>
            </a:extLst>
          </p:cNvPr>
          <p:cNvSpPr txBox="1">
            <a:spLocks/>
          </p:cNvSpPr>
          <p:nvPr/>
        </p:nvSpPr>
        <p:spPr>
          <a:xfrm>
            <a:off x="886409" y="1355038"/>
            <a:ext cx="2576112" cy="3359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sz="1900" dirty="0"/>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8" name="Slika 17">
            <a:extLst>
              <a:ext uri="{FF2B5EF4-FFF2-40B4-BE49-F238E27FC236}">
                <a16:creationId xmlns:a16="http://schemas.microsoft.com/office/drawing/2014/main" id="{D08BEC4E-ECD1-491A-92DD-B446F38F1552}"/>
              </a:ext>
            </a:extLst>
          </p:cNvPr>
          <p:cNvPicPr>
            <a:picLocks noChangeAspect="1"/>
          </p:cNvPicPr>
          <p:nvPr/>
        </p:nvPicPr>
        <p:blipFill>
          <a:blip r:embed="rId3"/>
          <a:stretch>
            <a:fillRect/>
          </a:stretch>
        </p:blipFill>
        <p:spPr>
          <a:xfrm>
            <a:off x="815180" y="545064"/>
            <a:ext cx="2425170" cy="3170404"/>
          </a:xfrm>
          <a:prstGeom prst="rect">
            <a:avLst/>
          </a:prstGeom>
        </p:spPr>
      </p:pic>
    </p:spTree>
    <p:extLst>
      <p:ext uri="{BB962C8B-B14F-4D97-AF65-F5344CB8AC3E}">
        <p14:creationId xmlns:p14="http://schemas.microsoft.com/office/powerpoint/2010/main" val="364230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582577" y="1528474"/>
            <a:ext cx="7234655" cy="807860"/>
          </a:xfrm>
        </p:spPr>
        <p:txBody>
          <a:bodyPr/>
          <a:lstStyle/>
          <a:p>
            <a:r>
              <a:rPr lang="hr-HR" b="1" dirty="0"/>
              <a:t>Gustav Janaček</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258105" y="424509"/>
            <a:ext cx="7679184" cy="1083837"/>
          </a:xfrm>
        </p:spPr>
        <p:txBody>
          <a:bodyPr>
            <a:normAutofit/>
          </a:bodyPr>
          <a:lstStyle/>
          <a:p>
            <a:r>
              <a:rPr lang="hr-HR" sz="2000" b="1" dirty="0">
                <a:latin typeface="Calibri" panose="020F0502020204030204" pitchFamily="34" charset="0"/>
                <a:cs typeface="Calibri" panose="020F0502020204030204" pitchFamily="34" charset="0"/>
              </a:rPr>
              <a:t>Hrvatski kemičar i farmaceut češkog podrijetla</a:t>
            </a:r>
          </a:p>
          <a:p>
            <a:pPr marL="0" indent="0">
              <a:buNone/>
            </a:pPr>
            <a:r>
              <a:rPr lang="hr-HR" sz="1900" b="1" dirty="0">
                <a:solidFill>
                  <a:schemeClr val="tx1"/>
                </a:solidFill>
                <a:latin typeface="Calibri" panose="020F0502020204030204" pitchFamily="34" charset="0"/>
                <a:cs typeface="Calibri" panose="020F0502020204030204" pitchFamily="34" charset="0"/>
              </a:rPr>
              <a:t>      </a:t>
            </a:r>
            <a:r>
              <a:rPr lang="hr-HR" sz="1900" dirty="0">
                <a:solidFill>
                  <a:schemeClr val="tx1"/>
                </a:solidFill>
                <a:latin typeface="Calibri" panose="020F0502020204030204" pitchFamily="34" charset="0"/>
                <a:cs typeface="Calibri" panose="020F0502020204030204" pitchFamily="34" charset="0"/>
              </a:rPr>
              <a:t>(</a:t>
            </a:r>
            <a:r>
              <a:rPr lang="hr-HR" dirty="0" err="1">
                <a:solidFill>
                  <a:schemeClr val="tx1"/>
                </a:solidFill>
                <a:latin typeface="Calibri" panose="020F0502020204030204" pitchFamily="34" charset="0"/>
                <a:cs typeface="Calibri" panose="020F0502020204030204" pitchFamily="34" charset="0"/>
              </a:rPr>
              <a:t>Konopište</a:t>
            </a:r>
            <a:r>
              <a:rPr lang="hr-HR" dirty="0">
                <a:solidFill>
                  <a:schemeClr val="tx1"/>
                </a:solidFill>
                <a:latin typeface="Calibri" panose="020F0502020204030204" pitchFamily="34" charset="0"/>
                <a:cs typeface="Calibri" panose="020F0502020204030204" pitchFamily="34" charset="0"/>
              </a:rPr>
              <a:t>/Češka, </a:t>
            </a:r>
            <a:r>
              <a:rPr lang="hr-HR" dirty="0">
                <a:latin typeface="Calibri" panose="020F0502020204030204" pitchFamily="34" charset="0"/>
                <a:cs typeface="Calibri" panose="020F0502020204030204" pitchFamily="34" charset="0"/>
              </a:rPr>
              <a:t> 30. 11. 1848</a:t>
            </a:r>
            <a:r>
              <a:rPr lang="hr-HR" dirty="0">
                <a:solidFill>
                  <a:schemeClr val="tx1"/>
                </a:solidFill>
                <a:latin typeface="Calibri" panose="020F0502020204030204" pitchFamily="34" charset="0"/>
                <a:cs typeface="Calibri" panose="020F0502020204030204" pitchFamily="34" charset="0"/>
              </a:rPr>
              <a:t>. - Zagreb, </a:t>
            </a:r>
            <a:r>
              <a:rPr lang="hr-HR" dirty="0">
                <a:latin typeface="Calibri" panose="020F0502020204030204" pitchFamily="34" charset="0"/>
                <a:cs typeface="Calibri" panose="020F0502020204030204" pitchFamily="34" charset="0"/>
              </a:rPr>
              <a:t> 8. 1. 1929</a:t>
            </a:r>
            <a:r>
              <a:rPr lang="hr-HR" dirty="0">
                <a:solidFill>
                  <a:schemeClr val="tx1"/>
                </a:solidFill>
                <a:latin typeface="Calibri" panose="020F0502020204030204" pitchFamily="34" charset="0"/>
                <a:cs typeface="Calibri" panose="020F0502020204030204" pitchFamily="34" charset="0"/>
              </a:rPr>
              <a:t>.)</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533749" y="2438876"/>
            <a:ext cx="7607727" cy="42705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U Pragu je studirao je farmaciju i kemiju te doktorirao 1875. godine. Na Tehničkoj visokoj školi u Beču je habilitirao 1897. Iste godine prelazi na Mudroslovni fakultet u Zagrebu radeći kao izvanredni profesor. Četiri godine kasnije postaje profesor kemije. Sljedećih 45 godina obnašao je dužnost predstojnika Kemijskog zavoda, a u tri mandata bio dekan Fakulteta. </a:t>
            </a:r>
            <a:r>
              <a:rPr lang="hr-HR" sz="1600" b="1" dirty="0" err="1">
                <a:latin typeface="Calibri" panose="020F0502020204030204" pitchFamily="34" charset="0"/>
                <a:cs typeface="Calibri" panose="020F0502020204030204" pitchFamily="34" charset="0"/>
              </a:rPr>
              <a:t>Janeček</a:t>
            </a:r>
            <a:r>
              <a:rPr lang="hr-HR" sz="1600" b="1" dirty="0">
                <a:latin typeface="Calibri" panose="020F0502020204030204" pitchFamily="34" charset="0"/>
                <a:cs typeface="Calibri" panose="020F0502020204030204" pitchFamily="34" charset="0"/>
              </a:rPr>
              <a:t> je prvi u Hrvatskoj obavljao kemijske analize kao sudski vještak te ga se stoga smatra osnivačem hrvatske forenzike. Godine 1918. je osnovao veletrgovinu lijekova "</a:t>
            </a:r>
            <a:r>
              <a:rPr lang="hr-HR" sz="1600" b="1" i="1" dirty="0" err="1">
                <a:latin typeface="Calibri" panose="020F0502020204030204" pitchFamily="34" charset="0"/>
                <a:cs typeface="Calibri" panose="020F0502020204030204" pitchFamily="34" charset="0"/>
              </a:rPr>
              <a:t>Isis</a:t>
            </a:r>
            <a:r>
              <a:rPr lang="hr-HR" sz="1600" b="1" dirty="0">
                <a:latin typeface="Calibri" panose="020F0502020204030204" pitchFamily="34" charset="0"/>
                <a:cs typeface="Calibri" panose="020F0502020204030204" pitchFamily="34" charset="0"/>
              </a:rPr>
              <a:t>" (</a:t>
            </a:r>
            <a:r>
              <a:rPr lang="hr-HR" sz="1600" b="1" i="1" dirty="0">
                <a:latin typeface="Calibri" panose="020F0502020204030204" pitchFamily="34" charset="0"/>
                <a:cs typeface="Calibri" panose="020F0502020204030204" pitchFamily="34" charset="0"/>
              </a:rPr>
              <a:t>kasnije "Medika"</a:t>
            </a:r>
            <a:r>
              <a:rPr lang="hr-HR" sz="1600" b="1" dirty="0">
                <a:latin typeface="Calibri" panose="020F0502020204030204" pitchFamily="34" charset="0"/>
                <a:cs typeface="Calibri" panose="020F0502020204030204" pitchFamily="34" charset="0"/>
              </a:rPr>
              <a:t>) te tvornicu "</a:t>
            </a:r>
            <a:r>
              <a:rPr lang="hr-HR" sz="1600" b="1" i="1" dirty="0">
                <a:latin typeface="Calibri" panose="020F0502020204030204" pitchFamily="34" charset="0"/>
                <a:cs typeface="Calibri" panose="020F0502020204030204" pitchFamily="34" charset="0"/>
              </a:rPr>
              <a:t>Kaštel</a:t>
            </a:r>
            <a:r>
              <a:rPr lang="hr-HR" sz="1600" b="1" dirty="0">
                <a:latin typeface="Calibri" panose="020F0502020204030204" pitchFamily="34" charset="0"/>
                <a:cs typeface="Calibri" panose="020F0502020204030204" pitchFamily="34" charset="0"/>
              </a:rPr>
              <a:t>„ u Karlovcu 1921. g. (</a:t>
            </a:r>
            <a:r>
              <a:rPr lang="hr-HR" sz="1600" b="1" i="1" dirty="0">
                <a:latin typeface="Calibri" panose="020F0502020204030204" pitchFamily="34" charset="0"/>
                <a:cs typeface="Calibri" panose="020F0502020204030204" pitchFamily="34" charset="0"/>
              </a:rPr>
              <a:t>današnja "Plive"</a:t>
            </a:r>
            <a:r>
              <a:rPr lang="hr-HR" sz="1600" b="1" dirty="0">
                <a:latin typeface="Calibri" panose="020F0502020204030204" pitchFamily="34" charset="0"/>
                <a:cs typeface="Calibri" panose="020F0502020204030204" pitchFamily="34" charset="0"/>
              </a:rPr>
              <a:t>). U razdoblju od  1921.  do  1924.  obnašao je dužnost </a:t>
            </a:r>
            <a:r>
              <a:rPr lang="hr-HR" sz="1600" b="1" dirty="0" err="1">
                <a:latin typeface="Calibri" panose="020F0502020204030204" pitchFamily="34" charset="0"/>
                <a:cs typeface="Calibri" panose="020F0502020204030204" pitchFamily="34" charset="0"/>
              </a:rPr>
              <a:t>predsjed-nika</a:t>
            </a:r>
            <a:r>
              <a:rPr lang="hr-HR" sz="1600" b="1" dirty="0">
                <a:latin typeface="Calibri" panose="020F0502020204030204" pitchFamily="34" charset="0"/>
                <a:cs typeface="Calibri" panose="020F0502020204030204" pitchFamily="34" charset="0"/>
              </a:rPr>
              <a:t> JAZU-a.</a:t>
            </a:r>
          </a:p>
          <a:p>
            <a:pPr marL="0" indent="0" algn="just">
              <a:buNone/>
            </a:pPr>
            <a:r>
              <a:rPr lang="hr-HR" sz="1600" b="1" dirty="0">
                <a:latin typeface="Calibri" panose="020F0502020204030204" pitchFamily="34" charset="0"/>
                <a:cs typeface="Calibri" panose="020F0502020204030204" pitchFamily="34" charset="0"/>
              </a:rPr>
              <a:t>Gustav </a:t>
            </a:r>
            <a:r>
              <a:rPr lang="hr-HR" sz="1600" b="1" dirty="0" err="1">
                <a:latin typeface="Calibri" panose="020F0502020204030204" pitchFamily="34" charset="0"/>
                <a:cs typeface="Calibri" panose="020F0502020204030204" pitchFamily="34" charset="0"/>
              </a:rPr>
              <a:t>Janeček</a:t>
            </a:r>
            <a:r>
              <a:rPr lang="hr-HR" sz="1600" b="1" dirty="0">
                <a:latin typeface="Calibri" panose="020F0502020204030204" pitchFamily="34" charset="0"/>
                <a:cs typeface="Calibri" panose="020F0502020204030204" pitchFamily="34" charset="0"/>
              </a:rPr>
              <a:t> je godine 1893. utemeljio "Društvo za uređenje i proljepšanje Plitvičkih jezera". Njegovom zaslugom uređene su prvi putevi i sagrađena prva odmarališta u parku. Godine 2009. njemu u čast postavljena je spomen ploča na Plitvičkim jezerima. HAZU je 1998. postavila spomenploču na </a:t>
            </a:r>
            <a:r>
              <a:rPr lang="hr-HR" sz="1600" b="1" dirty="0" err="1">
                <a:latin typeface="Calibri" panose="020F0502020204030204" pitchFamily="34" charset="0"/>
                <a:cs typeface="Calibri" panose="020F0502020204030204" pitchFamily="34" charset="0"/>
              </a:rPr>
              <a:t>Janečekovoj</a:t>
            </a:r>
            <a:r>
              <a:rPr lang="hr-HR" sz="1600" b="1" dirty="0">
                <a:latin typeface="Calibri" panose="020F0502020204030204" pitchFamily="34" charset="0"/>
                <a:cs typeface="Calibri" panose="020F0502020204030204" pitchFamily="34" charset="0"/>
              </a:rPr>
              <a:t> kući na Trgu kralja Tomislava u čast 150. godišnjice njegova rođenja. </a:t>
            </a:r>
          </a:p>
        </p:txBody>
      </p:sp>
      <p:sp>
        <p:nvSpPr>
          <p:cNvPr id="6" name="Rezervirano mjesto sadržaja 2">
            <a:extLst>
              <a:ext uri="{FF2B5EF4-FFF2-40B4-BE49-F238E27FC236}">
                <a16:creationId xmlns:a16="http://schemas.microsoft.com/office/drawing/2014/main" id="{F2B1875F-98E7-4DD7-835A-F5AD9B19FD63}"/>
              </a:ext>
            </a:extLst>
          </p:cNvPr>
          <p:cNvSpPr txBox="1">
            <a:spLocks/>
          </p:cNvSpPr>
          <p:nvPr/>
        </p:nvSpPr>
        <p:spPr>
          <a:xfrm>
            <a:off x="886409" y="1355038"/>
            <a:ext cx="2576112" cy="3359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sz="1900" dirty="0"/>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8" name="Slika 7">
            <a:extLst>
              <a:ext uri="{FF2B5EF4-FFF2-40B4-BE49-F238E27FC236}">
                <a16:creationId xmlns:a16="http://schemas.microsoft.com/office/drawing/2014/main" id="{9985CFC2-4D25-4C97-8DF7-B18D4B62B181}"/>
              </a:ext>
            </a:extLst>
          </p:cNvPr>
          <p:cNvPicPr>
            <a:picLocks noChangeAspect="1"/>
          </p:cNvPicPr>
          <p:nvPr/>
        </p:nvPicPr>
        <p:blipFill>
          <a:blip r:embed="rId2"/>
          <a:stretch>
            <a:fillRect/>
          </a:stretch>
        </p:blipFill>
        <p:spPr>
          <a:xfrm>
            <a:off x="766353" y="539918"/>
            <a:ext cx="2584365" cy="3455033"/>
          </a:xfrm>
          <a:prstGeom prst="rect">
            <a:avLst/>
          </a:prstGeom>
        </p:spPr>
      </p:pic>
    </p:spTree>
    <p:extLst>
      <p:ext uri="{BB962C8B-B14F-4D97-AF65-F5344CB8AC3E}">
        <p14:creationId xmlns:p14="http://schemas.microsoft.com/office/powerpoint/2010/main" val="246659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6A1DD-52A8-4ECC-ABF6-508FDDBD501B}"/>
              </a:ext>
            </a:extLst>
          </p:cNvPr>
          <p:cNvSpPr>
            <a:spLocks noGrp="1"/>
          </p:cNvSpPr>
          <p:nvPr>
            <p:ph type="title"/>
          </p:nvPr>
        </p:nvSpPr>
        <p:spPr>
          <a:xfrm>
            <a:off x="3489456" y="1355038"/>
            <a:ext cx="7234655" cy="807860"/>
          </a:xfrm>
        </p:spPr>
        <p:txBody>
          <a:bodyPr/>
          <a:lstStyle/>
          <a:p>
            <a:r>
              <a:rPr lang="hr-HR" b="1" dirty="0"/>
              <a:t>Milutin Barač</a:t>
            </a:r>
            <a:endParaRPr lang="hr-HR" dirty="0"/>
          </a:p>
        </p:txBody>
      </p:sp>
      <p:sp>
        <p:nvSpPr>
          <p:cNvPr id="3" name="Rezervirano mjesto sadržaja 2">
            <a:extLst>
              <a:ext uri="{FF2B5EF4-FFF2-40B4-BE49-F238E27FC236}">
                <a16:creationId xmlns:a16="http://schemas.microsoft.com/office/drawing/2014/main" id="{76C1425D-DECD-4F61-B80D-299D145AFE3D}"/>
              </a:ext>
            </a:extLst>
          </p:cNvPr>
          <p:cNvSpPr>
            <a:spLocks noGrp="1"/>
          </p:cNvSpPr>
          <p:nvPr>
            <p:ph idx="1"/>
          </p:nvPr>
        </p:nvSpPr>
        <p:spPr>
          <a:xfrm>
            <a:off x="3185250" y="424101"/>
            <a:ext cx="8120341" cy="1083837"/>
          </a:xfrm>
        </p:spPr>
        <p:txBody>
          <a:bodyPr>
            <a:normAutofit/>
          </a:bodyPr>
          <a:lstStyle/>
          <a:p>
            <a:r>
              <a:rPr lang="hr-HR" sz="2000" b="1" dirty="0">
                <a:latin typeface="Calibri" panose="020F0502020204030204" pitchFamily="34" charset="0"/>
                <a:cs typeface="Calibri" panose="020F0502020204030204" pitchFamily="34" charset="0"/>
              </a:rPr>
              <a:t>Hrvatski kemičar, graditelj, zoolog, direktor prve rafinerije</a:t>
            </a:r>
          </a:p>
          <a:p>
            <a:pPr marL="0" indent="0">
              <a:buNone/>
            </a:pPr>
            <a:r>
              <a:rPr lang="hr-HR" sz="1900" b="1" dirty="0">
                <a:solidFill>
                  <a:schemeClr val="tx1"/>
                </a:solidFill>
                <a:latin typeface="Calibri" panose="020F0502020204030204" pitchFamily="34" charset="0"/>
                <a:cs typeface="Calibri" panose="020F0502020204030204" pitchFamily="34" charset="0"/>
              </a:rPr>
              <a:t>      </a:t>
            </a:r>
            <a:r>
              <a:rPr lang="hr-HR" sz="1900" dirty="0">
                <a:solidFill>
                  <a:schemeClr val="tx1"/>
                </a:solidFill>
                <a:latin typeface="Calibri" panose="020F0502020204030204" pitchFamily="34" charset="0"/>
                <a:cs typeface="Calibri" panose="020F0502020204030204" pitchFamily="34" charset="0"/>
              </a:rPr>
              <a:t>(</a:t>
            </a:r>
            <a:r>
              <a:rPr lang="hr-HR" dirty="0" err="1">
                <a:solidFill>
                  <a:schemeClr val="tx1"/>
                </a:solidFill>
                <a:latin typeface="Calibri" panose="020F0502020204030204" pitchFamily="34" charset="0"/>
                <a:cs typeface="Calibri" panose="020F0502020204030204" pitchFamily="34" charset="0"/>
              </a:rPr>
              <a:t>Paukovec</a:t>
            </a:r>
            <a:r>
              <a:rPr lang="hr-HR" dirty="0">
                <a:solidFill>
                  <a:schemeClr val="tx1"/>
                </a:solidFill>
                <a:latin typeface="Calibri" panose="020F0502020204030204" pitchFamily="34" charset="0"/>
                <a:cs typeface="Calibri" panose="020F0502020204030204" pitchFamily="34" charset="0"/>
              </a:rPr>
              <a:t>, </a:t>
            </a:r>
            <a:r>
              <a:rPr lang="hr-HR" dirty="0">
                <a:latin typeface="Calibri" panose="020F0502020204030204" pitchFamily="34" charset="0"/>
                <a:cs typeface="Calibri" panose="020F0502020204030204" pitchFamily="34" charset="0"/>
              </a:rPr>
              <a:t> 14. 2. 1849</a:t>
            </a:r>
            <a:r>
              <a:rPr lang="hr-HR" dirty="0">
                <a:solidFill>
                  <a:schemeClr val="tx1"/>
                </a:solidFill>
                <a:latin typeface="Calibri" panose="020F0502020204030204" pitchFamily="34" charset="0"/>
                <a:cs typeface="Calibri" panose="020F0502020204030204" pitchFamily="34" charset="0"/>
              </a:rPr>
              <a:t>. - Sveti Ivan Zelina, </a:t>
            </a:r>
            <a:r>
              <a:rPr lang="hr-HR" dirty="0">
                <a:latin typeface="Calibri" panose="020F0502020204030204" pitchFamily="34" charset="0"/>
                <a:cs typeface="Calibri" panose="020F0502020204030204" pitchFamily="34" charset="0"/>
              </a:rPr>
              <a:t> 22. 7. 1938</a:t>
            </a:r>
            <a:r>
              <a:rPr lang="hr-HR" dirty="0">
                <a:solidFill>
                  <a:schemeClr val="tx1"/>
                </a:solidFill>
                <a:latin typeface="Calibri" panose="020F0502020204030204" pitchFamily="34" charset="0"/>
                <a:cs typeface="Calibri" panose="020F0502020204030204" pitchFamily="34" charset="0"/>
              </a:rPr>
              <a:t>.)</a:t>
            </a:r>
            <a:endParaRPr lang="hr-HR" sz="1900" dirty="0">
              <a:solidFill>
                <a:schemeClr val="tx1"/>
              </a:solidFill>
              <a:latin typeface="Calibri" panose="020F0502020204030204" pitchFamily="34" charset="0"/>
              <a:cs typeface="Calibri" panose="020F0502020204030204" pitchFamily="34" charset="0"/>
            </a:endParaRPr>
          </a:p>
        </p:txBody>
      </p:sp>
      <p:sp>
        <p:nvSpPr>
          <p:cNvPr id="4" name="Rezervirano mjesto sadržaja 2">
            <a:extLst>
              <a:ext uri="{FF2B5EF4-FFF2-40B4-BE49-F238E27FC236}">
                <a16:creationId xmlns:a16="http://schemas.microsoft.com/office/drawing/2014/main" id="{6BB791E1-6EAC-4F3D-AE5A-201A5E7EA772}"/>
              </a:ext>
            </a:extLst>
          </p:cNvPr>
          <p:cNvSpPr txBox="1">
            <a:spLocks/>
          </p:cNvSpPr>
          <p:nvPr/>
        </p:nvSpPr>
        <p:spPr>
          <a:xfrm>
            <a:off x="3462521" y="2162899"/>
            <a:ext cx="7843070" cy="432053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hr-HR" sz="1600" b="1" dirty="0">
                <a:latin typeface="Calibri" panose="020F0502020204030204" pitchFamily="34" charset="0"/>
                <a:cs typeface="Calibri" panose="020F0502020204030204" pitchFamily="34" charset="0"/>
              </a:rPr>
              <a:t>Otac Milutina Barača, Franjo, bio je vijećnički tajnik Kraljevskoga banskog stola u Zagrebu. Obitelj se iz Donje Zeline preselila u Zagreb gdje je Milutin Barač završio osnovnu školu i Kraljevsku višu realnu gimnaziju koju je upisao 1860. god.</a:t>
            </a:r>
          </a:p>
          <a:p>
            <a:pPr marL="0" indent="0" algn="just">
              <a:buNone/>
            </a:pPr>
            <a:r>
              <a:rPr lang="hr-HR" sz="1600" b="1" dirty="0">
                <a:latin typeface="Calibri" panose="020F0502020204030204" pitchFamily="34" charset="0"/>
                <a:cs typeface="Calibri" panose="020F0502020204030204" pitchFamily="34" charset="0"/>
              </a:rPr>
              <a:t>Jedan od naših prvih kemijskih tehnologa, zaslužan za utemeljenje i razvoj naftne industrije u nas. Kemiju i prirodne znanosti studirao na Kemijsko-tehničkoj školi u </a:t>
            </a:r>
            <a:r>
              <a:rPr lang="hr-HR" sz="1600" b="1" dirty="0" err="1">
                <a:latin typeface="Calibri" panose="020F0502020204030204" pitchFamily="34" charset="0"/>
                <a:cs typeface="Calibri" panose="020F0502020204030204" pitchFamily="34" charset="0"/>
              </a:rPr>
              <a:t>Grazu</a:t>
            </a:r>
            <a:r>
              <a:rPr lang="hr-HR" sz="1600" b="1" dirty="0">
                <a:latin typeface="Calibri" panose="020F0502020204030204" pitchFamily="34" charset="0"/>
                <a:cs typeface="Calibri" panose="020F0502020204030204" pitchFamily="34" charset="0"/>
              </a:rPr>
              <a:t> i na kemijskom odjelu Visoke tehničke škole u Beču. Već kao student počeo je, kao tvornički kemičar, raditi u Beču u rafineriji Gustava </a:t>
            </a:r>
            <a:r>
              <a:rPr lang="hr-HR" sz="1600" b="1" dirty="0" err="1">
                <a:latin typeface="Calibri" panose="020F0502020204030204" pitchFamily="34" charset="0"/>
                <a:cs typeface="Calibri" panose="020F0502020204030204" pitchFamily="34" charset="0"/>
              </a:rPr>
              <a:t>Wagenmanna</a:t>
            </a:r>
            <a:r>
              <a:rPr lang="hr-HR" sz="1600" b="1" dirty="0">
                <a:latin typeface="Calibri" panose="020F0502020204030204" pitchFamily="34" charset="0"/>
                <a:cs typeface="Calibri" panose="020F0502020204030204" pitchFamily="34" charset="0"/>
              </a:rPr>
              <a:t>, koja je bila jedna od prvih rafinerija nafte u Austriji. Tu je Barač razvio metodu čišćenja mineralnog voska u </a:t>
            </a:r>
            <a:r>
              <a:rPr lang="hr-HR" sz="1600" b="1" dirty="0" err="1">
                <a:latin typeface="Calibri" panose="020F0502020204030204" pitchFamily="34" charset="0"/>
                <a:cs typeface="Calibri" panose="020F0502020204030204" pitchFamily="34" charset="0"/>
              </a:rPr>
              <a:t>cerezin</a:t>
            </a:r>
            <a:r>
              <a:rPr lang="hr-HR" sz="1600" b="1" dirty="0">
                <a:latin typeface="Calibri" panose="020F0502020204030204" pitchFamily="34" charset="0"/>
                <a:cs typeface="Calibri" panose="020F0502020204030204" pitchFamily="34" charset="0"/>
              </a:rPr>
              <a:t> i tvornički uređaj koji je to radio. Za tu je inovaciju dobio novčanu nagradu, a kemijski postupak dobivanja čistog </a:t>
            </a:r>
            <a:r>
              <a:rPr lang="hr-HR" sz="1600" b="1" dirty="0" err="1">
                <a:latin typeface="Calibri" panose="020F0502020204030204" pitchFamily="34" charset="0"/>
                <a:cs typeface="Calibri" panose="020F0502020204030204" pitchFamily="34" charset="0"/>
              </a:rPr>
              <a:t>cerezina</a:t>
            </a:r>
            <a:r>
              <a:rPr lang="hr-HR" sz="1600" b="1" dirty="0">
                <a:latin typeface="Calibri" panose="020F0502020204030204" pitchFamily="34" charset="0"/>
                <a:cs typeface="Calibri" panose="020F0502020204030204" pitchFamily="34" charset="0"/>
              </a:rPr>
              <a:t> iz zemnog voska.</a:t>
            </a:r>
          </a:p>
          <a:p>
            <a:pPr marL="0" indent="0" algn="just">
              <a:buNone/>
            </a:pPr>
            <a:r>
              <a:rPr lang="hr-HR" sz="1600" b="1" dirty="0">
                <a:latin typeface="Calibri" panose="020F0502020204030204" pitchFamily="34" charset="0"/>
                <a:cs typeface="Calibri" panose="020F0502020204030204" pitchFamily="34" charset="0"/>
              </a:rPr>
              <a:t>Zaslužan za izgradnju riječke rafinerije nafte (1883.), koja je u to doba bila prva u nas. Od 1888. do 1920. njezin ravnatelj i glavni tehnički stručnjak. Amaterski se bavio zoologijom. Dopunio zbirke Hrvatskoga narodnoga zoološkog muzeja u Zagrebu. </a:t>
            </a:r>
          </a:p>
          <a:p>
            <a:pPr marL="0" indent="0" algn="just">
              <a:buNone/>
            </a:pPr>
            <a:r>
              <a:rPr lang="hr-HR" sz="1600" b="1" dirty="0">
                <a:latin typeface="Calibri" panose="020F0502020204030204" pitchFamily="34" charset="0"/>
                <a:cs typeface="Calibri" panose="020F0502020204030204" pitchFamily="34" charset="0"/>
              </a:rPr>
              <a:t>Bavio se hobistički i pčelarstvom i konstruirao posebnu košnicu, po njemu popularno nazvanu »</a:t>
            </a:r>
            <a:r>
              <a:rPr lang="hr-HR" sz="1600" b="1" dirty="0" err="1">
                <a:latin typeface="Calibri" panose="020F0502020204030204" pitchFamily="34" charset="0"/>
                <a:cs typeface="Calibri" panose="020F0502020204030204" pitchFamily="34" charset="0"/>
              </a:rPr>
              <a:t>baračevka</a:t>
            </a:r>
            <a:r>
              <a:rPr lang="hr-HR" sz="1600" b="1" dirty="0">
                <a:latin typeface="Calibri" panose="020F0502020204030204" pitchFamily="34" charset="0"/>
                <a:cs typeface="Calibri" panose="020F0502020204030204" pitchFamily="34" charset="0"/>
              </a:rPr>
              <a:t>«. Pomagao narodne i kulturne ustanove; sudjelovao u osnivanju Narodne čitaonice u Rijeci.</a:t>
            </a:r>
          </a:p>
        </p:txBody>
      </p:sp>
      <p:sp>
        <p:nvSpPr>
          <p:cNvPr id="6" name="Rezervirano mjesto sadržaja 2">
            <a:extLst>
              <a:ext uri="{FF2B5EF4-FFF2-40B4-BE49-F238E27FC236}">
                <a16:creationId xmlns:a16="http://schemas.microsoft.com/office/drawing/2014/main" id="{F2B1875F-98E7-4DD7-835A-F5AD9B19FD63}"/>
              </a:ext>
            </a:extLst>
          </p:cNvPr>
          <p:cNvSpPr txBox="1">
            <a:spLocks/>
          </p:cNvSpPr>
          <p:nvPr/>
        </p:nvSpPr>
        <p:spPr>
          <a:xfrm>
            <a:off x="886409" y="1355038"/>
            <a:ext cx="2576112" cy="3359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sz="1900" dirty="0"/>
          </a:p>
        </p:txBody>
      </p:sp>
      <p:sp>
        <p:nvSpPr>
          <p:cNvPr id="7" name="AutoShape 8" descr="EKSKLUZIVNO : Posljednja volja Ante viteza Šupuka bila je da ga naslijede  unuci - Šibenik News - Šibenik, obala, Hrvatska">
            <a:extLst>
              <a:ext uri="{FF2B5EF4-FFF2-40B4-BE49-F238E27FC236}">
                <a16:creationId xmlns:a16="http://schemas.microsoft.com/office/drawing/2014/main" id="{11370EF8-07BB-4BB1-859B-A48380FBF4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8" name="Slika 7">
            <a:extLst>
              <a:ext uri="{FF2B5EF4-FFF2-40B4-BE49-F238E27FC236}">
                <a16:creationId xmlns:a16="http://schemas.microsoft.com/office/drawing/2014/main" id="{FC31E4C8-9266-4D30-8E7B-4DC83D2ACFA3}"/>
              </a:ext>
            </a:extLst>
          </p:cNvPr>
          <p:cNvPicPr>
            <a:picLocks noChangeAspect="1"/>
          </p:cNvPicPr>
          <p:nvPr/>
        </p:nvPicPr>
        <p:blipFill>
          <a:blip r:embed="rId2"/>
          <a:stretch>
            <a:fillRect/>
          </a:stretch>
        </p:blipFill>
        <p:spPr>
          <a:xfrm>
            <a:off x="609136" y="539452"/>
            <a:ext cx="2576113" cy="3648885"/>
          </a:xfrm>
          <a:prstGeom prst="rect">
            <a:avLst/>
          </a:prstGeom>
        </p:spPr>
      </p:pic>
    </p:spTree>
    <p:extLst>
      <p:ext uri="{BB962C8B-B14F-4D97-AF65-F5344CB8AC3E}">
        <p14:creationId xmlns:p14="http://schemas.microsoft.com/office/powerpoint/2010/main" val="1697546724"/>
      </p:ext>
    </p:extLst>
  </p:cSld>
  <p:clrMapOvr>
    <a:masterClrMapping/>
  </p:clrMapOvr>
</p:sld>
</file>

<file path=ppt/theme/theme1.xml><?xml version="1.0" encoding="utf-8"?>
<a:theme xmlns:a="http://schemas.openxmlformats.org/drawingml/2006/main" name="Pramen">
  <a:themeElements>
    <a:clrScheme name="Pram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Pram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am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1191</TotalTime>
  <Words>1279</Words>
  <Application>Microsoft Office PowerPoint</Application>
  <PresentationFormat>Široki zaslon</PresentationFormat>
  <Paragraphs>95</Paragraphs>
  <Slides>18</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18</vt:i4>
      </vt:variant>
    </vt:vector>
  </HeadingPairs>
  <TitlesOfParts>
    <vt:vector size="23" baseType="lpstr">
      <vt:lpstr>Arial</vt:lpstr>
      <vt:lpstr>Calibri</vt:lpstr>
      <vt:lpstr>Century Gothic</vt:lpstr>
      <vt:lpstr>Wingdings 3</vt:lpstr>
      <vt:lpstr>Pramen</vt:lpstr>
      <vt:lpstr>Hrvatski znanstvenici i izumitelji 19. stoljeća</vt:lpstr>
      <vt:lpstr>Ivan Blaž Lupis</vt:lpstr>
      <vt:lpstr>Dr. Josip Torbar</vt:lpstr>
      <vt:lpstr>Ante Šupuk</vt:lpstr>
      <vt:lpstr>Ferdinand Kovačević</vt:lpstr>
      <vt:lpstr>Đuro Pilar</vt:lpstr>
      <vt:lpstr>Josip Belušić</vt:lpstr>
      <vt:lpstr>Gustav Janaček</vt:lpstr>
      <vt:lpstr>Milutin Barač</vt:lpstr>
      <vt:lpstr>David Schwarz</vt:lpstr>
      <vt:lpstr>Antun Lučić</vt:lpstr>
      <vt:lpstr>Nikola Tesla</vt:lpstr>
      <vt:lpstr>PowerPoint prezentacija</vt:lpstr>
      <vt:lpstr>Ivan Vučetić</vt:lpstr>
      <vt:lpstr>Andrija Mohorovićić</vt:lpstr>
      <vt:lpstr>PowerPoint prezentacija</vt:lpstr>
      <vt:lpstr>Vladimir Varičak</vt:lpstr>
      <vt:lpstr>Franjo Hanaman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Hrvatski znanstvenici i izumitelji 19. stoljeća</dc:title>
  <dc:creator>Korisnik</dc:creator>
  <cp:lastModifiedBy>Martina Zerec</cp:lastModifiedBy>
  <cp:revision>48</cp:revision>
  <dcterms:created xsi:type="dcterms:W3CDTF">2021-04-12T17:11:17Z</dcterms:created>
  <dcterms:modified xsi:type="dcterms:W3CDTF">2021-04-29T06:06:14Z</dcterms:modified>
</cp:coreProperties>
</file>