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5" r:id="rId3"/>
    <p:sldId id="272" r:id="rId4"/>
    <p:sldId id="273" r:id="rId5"/>
    <p:sldId id="274" r:id="rId6"/>
    <p:sldId id="260" r:id="rId7"/>
    <p:sldId id="275" r:id="rId8"/>
    <p:sldId id="276" r:id="rId9"/>
    <p:sldId id="264" r:id="rId10"/>
    <p:sldId id="267" r:id="rId11"/>
    <p:sldId id="266" r:id="rId12"/>
    <p:sldId id="270" r:id="rId13"/>
    <p:sldId id="277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=""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=""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=""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=""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49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3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=""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39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55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7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60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8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8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3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01" r:id="rId4"/>
    <p:sldLayoutId id="2147483702" r:id="rId5"/>
    <p:sldLayoutId id="2147483707" r:id="rId6"/>
    <p:sldLayoutId id="2147483703" r:id="rId7"/>
    <p:sldLayoutId id="2147483704" r:id="rId8"/>
    <p:sldLayoutId id="2147483705" r:id="rId9"/>
    <p:sldLayoutId id="2147483706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youtube.com/watch?v=smWp7MXPeqI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torij.e-skole.hr/share/proxy/alfresco-noauth/edutorij/api/proxy-guest/7b5e1fe5-86e2-4142-af6c-5197c4a08148/kemija-8/m04/j01/index.html" TargetMode="External"/><Relationship Id="rId2" Type="http://schemas.openxmlformats.org/officeDocument/2006/relationships/hyperlink" Target="http://www.alfaportal.hr/phocadownload/osnovna_skola/8_razred/kemija/galerija_slika/17.%20Alkoholi%20-%20metanol,%20etanol%20i%20njihovo%20djelovanje/slides/17.1%20model%20molekule%20metanol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praviauto.com/moze-li-se-prevariti-alkotest-kako-prevariti-alkotest-smanjiti-alkohol-u-krvi-10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="" xmlns:a16="http://schemas.microsoft.com/office/drawing/2014/main" id="{CA22F210-7186-4074-94C5-FAD2C2EB15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0">
            <a:extLst>
              <a:ext uri="{FF2B5EF4-FFF2-40B4-BE49-F238E27FC236}">
                <a16:creationId xmlns="" xmlns:a16="http://schemas.microsoft.com/office/drawing/2014/main" id="{7ED93057-B056-4D1D-B0DA-F1619DAAF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6126AFE-202B-466A-8AEF-A1ECE9E2C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4781" y="1057522"/>
            <a:ext cx="5242165" cy="2173433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</a:pPr>
            <a:r>
              <a:rPr lang="hr-HR" sz="3200" dirty="0">
                <a:solidFill>
                  <a:schemeClr val="bg1"/>
                </a:solidFill>
              </a:rPr>
              <a:t>FIZIKALNA I KEMIJSKA SVOJSTVA ALKOHOLA mETANOLA I ETANOLA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29AD7FCD-1CC1-4311-A795-36408A8BA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104" y="3751119"/>
            <a:ext cx="4797502" cy="1606163"/>
          </a:xfrm>
        </p:spPr>
        <p:txBody>
          <a:bodyPr anchor="t">
            <a:normAutofit/>
          </a:bodyPr>
          <a:lstStyle/>
          <a:p>
            <a:pPr algn="ctr"/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Marta Mahnet, 2.OG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="" xmlns:a16="http://schemas.microsoft.com/office/drawing/2014/main" id="{F5B41592-BC5E-4AE2-8CA7-91C73FD8F7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B574A3D-9991-4D4A-91DF-0D0DE47DB3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5A56255-4961-41E1-887B-7319F23C90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>
            <a:extLst>
              <a:ext uri="{FF2B5EF4-FFF2-40B4-BE49-F238E27FC236}">
                <a16:creationId xmlns="" xmlns:a16="http://schemas.microsoft.com/office/drawing/2014/main" id="{3F6E0BAC-57FF-4CB8-9055-B9813C658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50"/>
          <a:stretch/>
        </p:blipFill>
        <p:spPr>
          <a:xfrm>
            <a:off x="6859936" y="-2"/>
            <a:ext cx="5332064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02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36FB8F1-B6DF-4AB1-B475-007BA4F6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6" y="705113"/>
            <a:ext cx="3626266" cy="5197498"/>
          </a:xfrm>
        </p:spPr>
        <p:txBody>
          <a:bodyPr/>
          <a:lstStyle/>
          <a:p>
            <a:r>
              <a:rPr lang="hr-HR" dirty="0"/>
              <a:t>USPOREDBA METANOLA I ETANOLA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D567234-356A-43AE-9B7C-147D34F58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0308" y="1623798"/>
            <a:ext cx="6172412" cy="2941172"/>
          </a:xfrm>
        </p:spPr>
        <p:txBody>
          <a:bodyPr>
            <a:normAutofit/>
          </a:bodyPr>
          <a:lstStyle/>
          <a:p>
            <a:r>
              <a:rPr lang="hr-HR" sz="2900" dirty="0"/>
              <a:t>METANOL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Dolazi u tekućem agregatnom stanju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Brzo isparava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Miješa se s vodom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16946965-A7C3-4A4E-A9F2-2C59B067F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0308" y="3429000"/>
            <a:ext cx="6419017" cy="2837895"/>
          </a:xfrm>
        </p:spPr>
        <p:txBody>
          <a:bodyPr>
            <a:normAutofit/>
          </a:bodyPr>
          <a:lstStyle/>
          <a:p>
            <a:r>
              <a:rPr lang="hr-HR" sz="2900" dirty="0"/>
              <a:t>ETANOL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Dolazi u tekućem agregatnom stanju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Isparava sporije od metanola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Miješa se s vodom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E564877D-8933-431D-B8FF-1AA0956BA8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2"/>
          <a:stretch/>
        </p:blipFill>
        <p:spPr>
          <a:xfrm>
            <a:off x="9408927" y="1623798"/>
            <a:ext cx="1574196" cy="157678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5AAE1C7A-54A8-4ABC-ACA8-9AE89FDBD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170" y="5445675"/>
            <a:ext cx="2397155" cy="132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25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3A3493E-189B-42F3-BC44-775E5986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/>
              <a:t>GORENJE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905A5AAC-9D6E-44AF-884E-BEE9A6B60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52870" y="-201798"/>
            <a:ext cx="6172412" cy="2403846"/>
          </a:xfrm>
        </p:spPr>
        <p:txBody>
          <a:bodyPr/>
          <a:lstStyle/>
          <a:p>
            <a:r>
              <a:rPr lang="hr-HR" sz="2800" dirty="0"/>
              <a:t>GORENJE METANOLA</a:t>
            </a:r>
          </a:p>
          <a:p>
            <a:r>
              <a:rPr lang="hr-HR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 CH</a:t>
            </a:r>
            <a:r>
              <a:rPr lang="hr-HR" b="1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hr-HR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OH + 3 O</a:t>
            </a:r>
            <a:r>
              <a:rPr lang="hr-HR" b="1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hr-HR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→ 2 CO</a:t>
            </a:r>
            <a:r>
              <a:rPr lang="hr-HR" b="1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hr-HR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+ 4 H</a:t>
            </a:r>
            <a:r>
              <a:rPr lang="hr-HR" b="1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hr-HR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202122"/>
                </a:solidFill>
                <a:latin typeface="Arial" panose="020B0604020202020204" pitchFamily="34" charset="0"/>
              </a:rPr>
              <a:t>Bijelo - plavi plamen</a:t>
            </a: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F9A4CE5E-C827-48F1-9626-D7765C201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52870" y="3555651"/>
            <a:ext cx="6172411" cy="2346960"/>
          </a:xfrm>
        </p:spPr>
        <p:txBody>
          <a:bodyPr/>
          <a:lstStyle/>
          <a:p>
            <a:r>
              <a:rPr lang="hr-HR" sz="2800" dirty="0"/>
              <a:t>GORENJE ETANOLA </a:t>
            </a:r>
          </a:p>
          <a:p>
            <a:r>
              <a:rPr lang="hr-HR" i="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"/>
              </a:rPr>
              <a:t>2C</a:t>
            </a:r>
            <a:r>
              <a:rPr lang="hr-HR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"/>
              </a:rPr>
              <a:t>2</a:t>
            </a:r>
            <a:r>
              <a:rPr lang="hr-HR" i="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"/>
              </a:rPr>
              <a:t>H</a:t>
            </a:r>
            <a:r>
              <a:rPr lang="hr-HR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"/>
              </a:rPr>
              <a:t>5</a:t>
            </a:r>
            <a:r>
              <a:rPr lang="hr-HR" i="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"/>
              </a:rPr>
              <a:t>OH+6O</a:t>
            </a:r>
            <a:r>
              <a:rPr lang="hr-HR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"/>
              </a:rPr>
              <a:t>2</a:t>
            </a:r>
            <a:r>
              <a:rPr lang="hr-HR" i="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"/>
              </a:rPr>
              <a:t>--&gt;4CO</a:t>
            </a:r>
            <a:r>
              <a:rPr lang="hr-HR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"/>
              </a:rPr>
              <a:t>2</a:t>
            </a:r>
            <a:r>
              <a:rPr lang="hr-HR" i="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"/>
              </a:rPr>
              <a:t>+6H</a:t>
            </a:r>
            <a:r>
              <a:rPr lang="hr-HR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"/>
              </a:rPr>
              <a:t>2</a:t>
            </a:r>
            <a:r>
              <a:rPr lang="hr-HR" i="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"/>
              </a:rPr>
              <a:t>O</a:t>
            </a:r>
            <a:endParaRPr lang="hr-HR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202122"/>
                </a:solidFill>
                <a:latin typeface="Arial" panose="020B0604020202020204" pitchFamily="34" charset="0"/>
              </a:rPr>
              <a:t> Žuti plamen</a:t>
            </a:r>
            <a:endParaRPr lang="hr-HR" dirty="0"/>
          </a:p>
        </p:txBody>
      </p:sp>
      <p:pic>
        <p:nvPicPr>
          <p:cNvPr id="6" name="Slika 5" descr="Slika na kojoj se prikazuje svijetlo, noćno nebo&#10;&#10;Opis je automatski generiran">
            <a:extLst>
              <a:ext uri="{FF2B5EF4-FFF2-40B4-BE49-F238E27FC236}">
                <a16:creationId xmlns="" xmlns:a16="http://schemas.microsoft.com/office/drawing/2014/main" id="{3A6C73DC-483A-42D8-B44F-9B2E1EA86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167" y="1848725"/>
            <a:ext cx="2533650" cy="145513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8104" y="4388054"/>
            <a:ext cx="1631713" cy="224221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6038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72526924-84D3-45FB-A5FE-62D8FCBF53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C2A6256-1DD0-4E4B-A8B3-9A711B4DBE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1760540-185E-4652-BFD2-9B362EF3B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CE61736-32DE-420B-A716-8E088639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ALKOTEST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29789F4-85C1-41A0-83EB-992E22210C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D9D367D-6DD2-4A7C-8918-0DCAC29755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220C050F-1ADE-4E90-B42C-CE3CD9ED7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777" y="2337128"/>
            <a:ext cx="8819295" cy="4520872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Alkohol djeluje kao stimulans i opuštajuće sredstvo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 tijelu ga razgrađuje jetra – vrlo sporo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Kako bi se odredila količina alkohola u organizmu vozača koristi se alkotest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ALKOTEST – digitalni instrument za otkrivanje prisutnosti alkohola u dahu vozača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Dopuštena koncentracija etanola u krvi vozača je 0.5 promila(odgovara jednoj čaši vina ili boci od pola litre piva)</a:t>
            </a:r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9" name="Slika 8" descr="Slika na kojoj se prikazuje znak, na otvorenom, zaustavljanje, stup&#10;&#10;Opis je automatski generiran">
            <a:extLst>
              <a:ext uri="{FF2B5EF4-FFF2-40B4-BE49-F238E27FC236}">
                <a16:creationId xmlns="" xmlns:a16="http://schemas.microsoft.com/office/drawing/2014/main" id="{9BF93C4C-3F5A-47BE-9BA3-916B23138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074" y="2750523"/>
            <a:ext cx="1469107" cy="1469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772" y="4599572"/>
            <a:ext cx="2276359" cy="170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61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Izvori fotografija: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174" y="509155"/>
            <a:ext cx="7502236" cy="5393456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B050"/>
                </a:solidFill>
                <a:hlinkClick r:id="rId2"/>
              </a:rPr>
              <a:t>https://</a:t>
            </a:r>
            <a:r>
              <a:rPr lang="hr-HR" dirty="0" smtClean="0">
                <a:solidFill>
                  <a:srgbClr val="00B050"/>
                </a:solidFill>
                <a:hlinkClick r:id="rId2"/>
              </a:rPr>
              <a:t>www.njuskalo.hr/sve-ostalo/metanol-99-oglas-30345291  </a:t>
            </a:r>
            <a:r>
              <a:rPr lang="hr-HR" dirty="0" smtClean="0">
                <a:solidFill>
                  <a:srgbClr val="92D050"/>
                </a:solidFill>
                <a:hlinkClick r:id="rId2"/>
              </a:rPr>
              <a:t>(slajd 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B050"/>
                </a:solidFill>
                <a:hlinkClick r:id="rId2"/>
              </a:rPr>
              <a:t>https://de.dreamstime.com/lizenzfreie-stockfotografie-%C3%A4thanol-reiner-%</a:t>
            </a:r>
            <a:r>
              <a:rPr lang="hr-HR" dirty="0" smtClean="0">
                <a:solidFill>
                  <a:srgbClr val="00B050"/>
                </a:solidFill>
                <a:hlinkClick r:id="rId2"/>
              </a:rPr>
              <a:t>C3%A4thylalkohol-der-flasche-image20662457 (slajd 6)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B050"/>
                </a:solidFill>
                <a:hlinkClick r:id="rId2"/>
              </a:rPr>
              <a:t>https://</a:t>
            </a:r>
            <a:r>
              <a:rPr lang="hr-HR" dirty="0" smtClean="0">
                <a:solidFill>
                  <a:srgbClr val="00B050"/>
                </a:solidFill>
                <a:hlinkClick r:id="rId2"/>
              </a:rPr>
              <a:t>repozitorij.pbf.unizg.hr/islandora/object/pbf%3A2684/datastream/PDF/view (slajd 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B050"/>
                </a:solidFill>
                <a:hlinkClick r:id="rId2"/>
              </a:rPr>
              <a:t>https://</a:t>
            </a:r>
            <a:r>
              <a:rPr lang="hr-HR" dirty="0" smtClean="0">
                <a:solidFill>
                  <a:srgbClr val="00B050"/>
                </a:solidFill>
                <a:hlinkClick r:id="rId2"/>
              </a:rPr>
              <a:t>www.index.hr/fit/clanak/moze-li-sredstvo-za-dezinfekciju-ruku-biti-otrovno-za-nas-i-ima-li-rok-trajanja/2164201.aspx (slajd 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00B050"/>
                </a:solidFill>
                <a:hlinkClick r:id="rId2"/>
              </a:rPr>
              <a:t>http</a:t>
            </a:r>
            <a:r>
              <a:rPr lang="hr-HR" dirty="0">
                <a:solidFill>
                  <a:srgbClr val="00B050"/>
                </a:solidFill>
                <a:hlinkClick r:id="rId2"/>
              </a:rPr>
              <a:t>://www.alfaportal.hr/phocadownload/osnovna_skola/8_razred/kemija/galerija_slika/17.%</a:t>
            </a:r>
            <a:r>
              <a:rPr lang="hr-HR" dirty="0" smtClean="0">
                <a:solidFill>
                  <a:srgbClr val="00B050"/>
                </a:solidFill>
                <a:hlinkClick r:id="rId2"/>
              </a:rPr>
              <a:t>20Alkoholi%20%20metanol</a:t>
            </a:r>
            <a:r>
              <a:rPr lang="hr-HR" dirty="0">
                <a:solidFill>
                  <a:srgbClr val="00B050"/>
                </a:solidFill>
                <a:hlinkClick r:id="rId2"/>
              </a:rPr>
              <a:t>,%20etanol%20i%20njihovo%20djelovanje/slides/17.1%20model%20molekule%20metanola.html</a:t>
            </a:r>
            <a:r>
              <a:rPr lang="hr-HR" dirty="0">
                <a:solidFill>
                  <a:srgbClr val="00B050"/>
                </a:solidFill>
              </a:rPr>
              <a:t> (slajd 10</a:t>
            </a:r>
            <a:r>
              <a:rPr lang="hr-HR" dirty="0" smtClean="0">
                <a:solidFill>
                  <a:srgbClr val="00B05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00B050"/>
                </a:solidFill>
                <a:hlinkClick r:id="rId3"/>
              </a:rPr>
              <a:t>https</a:t>
            </a:r>
            <a:r>
              <a:rPr lang="hr-HR" dirty="0">
                <a:solidFill>
                  <a:srgbClr val="00B050"/>
                </a:solidFill>
                <a:hlinkClick r:id="rId3"/>
              </a:rPr>
              <a:t>://</a:t>
            </a:r>
            <a:r>
              <a:rPr lang="hr-HR" dirty="0" smtClean="0">
                <a:solidFill>
                  <a:srgbClr val="00B050"/>
                </a:solidFill>
                <a:hlinkClick r:id="rId3"/>
              </a:rPr>
              <a:t>edutorij.e-skole.hr/share/proxy/alfresco-noauth/edutorij/api/proxy-guest/7b5e1fe5-86e2-4142-af6c-5197c4a08148/kemija-8/m04/j01/index.html</a:t>
            </a:r>
            <a:r>
              <a:rPr lang="hr-HR" dirty="0" smtClean="0">
                <a:solidFill>
                  <a:srgbClr val="00B050"/>
                </a:solidFill>
              </a:rPr>
              <a:t> (slajd 11)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B050"/>
                </a:solidFill>
                <a:hlinkClick r:id="rId4"/>
              </a:rPr>
              <a:t>https://popraviauto.com/moze-li-se-prevariti-alkotest-kako-prevariti-alkotest-smanjiti-alkohol-u-krvi-100</a:t>
            </a:r>
            <a:r>
              <a:rPr lang="hr-HR" dirty="0" smtClean="0">
                <a:solidFill>
                  <a:srgbClr val="00B050"/>
                </a:solidFill>
                <a:hlinkClick r:id="rId4"/>
              </a:rPr>
              <a:t>/</a:t>
            </a:r>
            <a:r>
              <a:rPr lang="hr-HR" dirty="0" smtClean="0">
                <a:solidFill>
                  <a:srgbClr val="00B050"/>
                </a:solidFill>
              </a:rPr>
              <a:t> (slajd 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344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72526924-84D3-45FB-A5FE-62D8FCBF53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C2A6256-1DD0-4E4B-A8B3-9A711B4DBE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>
                <a:latin typeface="Arial" panose="020B0604020202020204" pitchFamily="34" charset="0"/>
                <a:cs typeface="Arial" panose="020B0604020202020204" pitchFamily="34" charset="0"/>
              </a:rPr>
              <a:t>metanol etanol-CH</a:t>
            </a:r>
            <a:r>
              <a:rPr lang="hr-HR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r-HR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1760540-185E-4652-BFD2-9B362EF3B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9265379-B592-4A59-856C-76927691E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KEMIJSKA STRUKTURA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29789F4-85C1-41A0-83EB-992E22210C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D9D367D-6DD2-4A7C-8918-0DCAC29755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54A2D87-5744-4CBF-AD69-196A95ED3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244357"/>
            <a:ext cx="9935571" cy="4371032"/>
          </a:xfrm>
        </p:spPr>
        <p:txBody>
          <a:bodyPr anchor="t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>
                <a:latin typeface="Arial" panose="020B0604020202020204" pitchFamily="34" charset="0"/>
                <a:cs typeface="Arial" panose="020B0604020202020204" pitchFamily="34" charset="0"/>
              </a:rPr>
              <a:t>Najvažniji članovi skupine alkohola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>
                <a:latin typeface="Arial" panose="020B0604020202020204" pitchFamily="34" charset="0"/>
                <a:cs typeface="Arial" panose="020B0604020202020204" pitchFamily="34" charset="0"/>
              </a:rPr>
              <a:t>Primarni alkoholi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>
                <a:solidFill>
                  <a:srgbClr val="202122"/>
                </a:solidFill>
                <a:latin typeface="Arial" panose="020B0604020202020204" pitchFamily="34" charset="0"/>
              </a:rPr>
              <a:t>Pripadaju </a:t>
            </a:r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 n-alkanole</a:t>
            </a:r>
            <a:endParaRPr lang="hr-HR" b="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Izvedeni su iz </a:t>
            </a:r>
            <a:r>
              <a:rPr lang="hr-HR" b="0" dirty="0">
                <a:solidFill>
                  <a:schemeClr val="tx1"/>
                </a:solidFill>
                <a:latin typeface="Arial" panose="020B0604020202020204" pitchFamily="34" charset="0"/>
              </a:rPr>
              <a:t>alkana</a:t>
            </a:r>
            <a:r>
              <a:rPr lang="hr-HR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metana</a:t>
            </a:r>
            <a:r>
              <a:rPr lang="hr-HR" b="0" dirty="0">
                <a:solidFill>
                  <a:srgbClr val="202122"/>
                </a:solidFill>
                <a:latin typeface="Arial" panose="020B0604020202020204" pitchFamily="34" charset="0"/>
              </a:rPr>
              <a:t> (CH</a:t>
            </a:r>
            <a:r>
              <a:rPr lang="hr-HR" b="0" baseline="-25000" dirty="0">
                <a:solidFill>
                  <a:srgbClr val="202122"/>
                </a:solidFill>
                <a:latin typeface="Arial" panose="020B0604020202020204" pitchFamily="34" charset="0"/>
              </a:rPr>
              <a:t>4</a:t>
            </a:r>
            <a:r>
              <a:rPr lang="hr-HR" b="0" dirty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  <a:r>
              <a:rPr lang="hr-HR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 </a:t>
            </a:r>
            <a:r>
              <a:rPr lang="hr-HR" b="0" dirty="0">
                <a:solidFill>
                  <a:schemeClr val="tx1"/>
                </a:solidFill>
                <a:latin typeface="Arial" panose="020B0604020202020204" pitchFamily="34" charset="0"/>
              </a:rPr>
              <a:t>etana</a:t>
            </a:r>
            <a:r>
              <a:rPr lang="hr-HR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(C</a:t>
            </a:r>
            <a:r>
              <a:rPr lang="hr-HR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</a:t>
            </a:r>
            <a:r>
              <a:rPr lang="hr-HR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6</a:t>
            </a:r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- jedan atom</a:t>
            </a:r>
            <a:r>
              <a:rPr lang="hr-HR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hr-HR" b="0" dirty="0">
                <a:solidFill>
                  <a:schemeClr val="tx1"/>
                </a:solidFill>
                <a:latin typeface="Arial" panose="020B0604020202020204" pitchFamily="34" charset="0"/>
              </a:rPr>
              <a:t>vodika</a:t>
            </a:r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zamijenjen hidroksilnom funkcionalnom grupom (OH)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Zbog toga je imenu </a:t>
            </a:r>
            <a:r>
              <a:rPr lang="hr-HR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metan</a:t>
            </a:r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 </a:t>
            </a:r>
            <a:r>
              <a:rPr lang="hr-HR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etan</a:t>
            </a:r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dodan sufiks </a:t>
            </a:r>
            <a:r>
              <a:rPr lang="hr-HR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-ol</a:t>
            </a:r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u skladu sa nomenklaturom</a:t>
            </a:r>
            <a:r>
              <a:rPr lang="hr-HR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hr-HR" b="0" dirty="0">
                <a:solidFill>
                  <a:schemeClr val="tx1"/>
                </a:solidFill>
                <a:latin typeface="Arial" panose="020B0604020202020204" pitchFamily="34" charset="0"/>
              </a:rPr>
              <a:t>IUPAC</a:t>
            </a:r>
            <a:r>
              <a:rPr lang="hr-HR" sz="2000" b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hr-HR" sz="2000" b="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r-HR" sz="2000" b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metanol -CH</a:t>
            </a:r>
            <a:r>
              <a:rPr lang="hr-HR" sz="2000" b="0" baseline="-25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r-HR" sz="2000" b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                                       etanol-C</a:t>
            </a:r>
            <a:r>
              <a:rPr lang="hr-HR" sz="2000" b="0" baseline="-25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r-HR" sz="2000" b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r-HR" sz="2000" b="0" baseline="-25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hr-HR" sz="2000" b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</a:p>
          <a:p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404" y="5434554"/>
            <a:ext cx="1843596" cy="1416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73" y="5348922"/>
            <a:ext cx="1918569" cy="120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5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72526924-84D3-45FB-A5FE-62D8FCBF53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C2A6256-1DD0-4E4B-A8B3-9A711B4DBE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1760540-185E-4652-BFD2-9B362EF3B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BAF3012-57EA-4849-9CB2-D16C92CA6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327766" cy="1030360"/>
          </a:xfrm>
        </p:spPr>
        <p:txBody>
          <a:bodyPr>
            <a:no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FIZIKALNA SVOJSTVA ALKOHOLA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29789F4-85C1-41A0-83EB-992E22210C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D9D367D-6DD2-4A7C-8918-0DCAC29755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641016A6-9770-4300-90B8-08C6FEC6D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300161"/>
            <a:ext cx="9935571" cy="4401428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b="0" dirty="0"/>
              <a:t>Struktura alkohola je slična strukturi vode stoga među molekulama alkohola nastaju vodikove veze kao između molekula vode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400" b="0" dirty="0"/>
          </a:p>
          <a:p>
            <a:pPr>
              <a:lnSpc>
                <a:spcPct val="100000"/>
              </a:lnSpc>
            </a:pPr>
            <a:r>
              <a:rPr lang="hr-HR" sz="2400" b="0" dirty="0"/>
              <a:t>                </a:t>
            </a:r>
            <a:endParaRPr lang="hr-HR" sz="2000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097" t="11579" r="11272" b="18070"/>
          <a:stretch/>
        </p:blipFill>
        <p:spPr>
          <a:xfrm>
            <a:off x="6119246" y="3664154"/>
            <a:ext cx="4223085" cy="287026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722921" y="4978156"/>
            <a:ext cx="2344610" cy="144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40352F52-68F6-4629-87DB-6DEF2D22BC73}"/>
              </a:ext>
            </a:extLst>
          </p:cNvPr>
          <p:cNvSpPr txBox="1"/>
          <p:nvPr/>
        </p:nvSpPr>
        <p:spPr>
          <a:xfrm>
            <a:off x="2606323" y="4660751"/>
            <a:ext cx="2116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800" b="0" dirty="0"/>
              <a:t>Vodikove veze između molekula metanola</a:t>
            </a:r>
          </a:p>
        </p:txBody>
      </p:sp>
    </p:spTree>
    <p:extLst>
      <p:ext uri="{BB962C8B-B14F-4D97-AF65-F5344CB8AC3E}">
        <p14:creationId xmlns:p14="http://schemas.microsoft.com/office/powerpoint/2010/main" val="251614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72526924-84D3-45FB-A5FE-62D8FCBF53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C2A6256-1DD0-4E4B-A8B3-9A711B4DBE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1760540-185E-4652-BFD2-9B362EF3B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BAF3012-57EA-4849-9CB2-D16C92CA6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255" y="998250"/>
            <a:ext cx="10902245" cy="1030360"/>
          </a:xfrm>
        </p:spPr>
        <p:txBody>
          <a:bodyPr>
            <a:no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FIZIKALNA SVOJSTVA ALKOHOLA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29789F4-85C1-41A0-83EB-992E22210C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D9D367D-6DD2-4A7C-8918-0DCAC29755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641016A6-9770-4300-90B8-08C6FEC6D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300161"/>
            <a:ext cx="9935571" cy="4401428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0" dirty="0"/>
              <a:t>Dobro se otapaju u vodi jer su polarne molekule kao i molekula vode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400" b="0" dirty="0"/>
              <a:t>Sa vodom stvaraju vodikove</a:t>
            </a:r>
          </a:p>
          <a:p>
            <a:pPr>
              <a:lnSpc>
                <a:spcPct val="100000"/>
              </a:lnSpc>
            </a:pPr>
            <a:r>
              <a:rPr lang="hr-HR" sz="2400" b="0" dirty="0"/>
              <a:t>   veze</a:t>
            </a:r>
            <a:endParaRPr lang="hr-HR" sz="2000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809" r="6134"/>
          <a:stretch/>
        </p:blipFill>
        <p:spPr>
          <a:xfrm>
            <a:off x="6889072" y="3262187"/>
            <a:ext cx="4797893" cy="319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84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72526924-84D3-45FB-A5FE-62D8FCBF53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C2A6256-1DD0-4E4B-A8B3-9A711B4DBE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1760540-185E-4652-BFD2-9B362EF3B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6A2115D-F288-46A4-8B5F-5EBFA94A2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301" y="1148215"/>
            <a:ext cx="10013709" cy="10303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r-HR" dirty="0">
                <a:solidFill>
                  <a:schemeClr val="bg1"/>
                </a:solidFill>
              </a:rPr>
              <a:t>FIZIKALNA I KEMIJSKA SVOJSTVA METANOLA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29789F4-85C1-41A0-83EB-992E22210C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D9D367D-6DD2-4A7C-8918-0DCAC29755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9C0D884A-1216-43A0-973F-6478BCB9E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426158"/>
          </a:xfrm>
        </p:spPr>
        <p:txBody>
          <a:bodyPr anchor="t">
            <a:normAutofit fontScale="92500" lnSpcReduction="20000"/>
          </a:bodyPr>
          <a:lstStyle/>
          <a:p>
            <a:r>
              <a:rPr lang="hr-HR" sz="2400" dirty="0"/>
              <a:t>TALIŠTE: </a:t>
            </a:r>
            <a:r>
              <a:rPr lang="hr-HR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−97,6 °C</a:t>
            </a:r>
            <a:endParaRPr lang="hr-HR" sz="2400" b="0" i="0" dirty="0">
              <a:solidFill>
                <a:srgbClr val="2021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dirty="0"/>
              <a:t>VRELIŠTE: </a:t>
            </a:r>
            <a:r>
              <a:rPr lang="hr-HR" sz="2000" b="0" dirty="0">
                <a:solidFill>
                  <a:srgbClr val="202124"/>
                </a:solidFill>
                <a:latin typeface="arial" panose="020B0604020202020204" pitchFamily="34" charset="0"/>
              </a:rPr>
              <a:t>64,7</a:t>
            </a:r>
            <a:r>
              <a:rPr lang="hr-HR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°C</a:t>
            </a:r>
            <a:endParaRPr lang="hr-HR" sz="20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lvl="0"/>
            <a:r>
              <a:rPr lang="hr-HR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BOJA: </a:t>
            </a:r>
            <a:r>
              <a:rPr lang="hr-HR" sz="2000" b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bezbojan</a:t>
            </a:r>
          </a:p>
          <a:p>
            <a:pPr lvl="0"/>
            <a:r>
              <a:rPr lang="hr-HR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GUSTOĆA: </a:t>
            </a:r>
            <a:r>
              <a:rPr lang="hr-HR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792 kg/m³</a:t>
            </a:r>
            <a:r>
              <a:rPr lang="hr-H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hr-HR" sz="2400" dirty="0"/>
              <a:t>TOPLJIVOST U VODI: </a:t>
            </a:r>
            <a:r>
              <a:rPr lang="hr-HR" sz="2000" b="0" dirty="0">
                <a:latin typeface="Arial" panose="020B0604020202020204" pitchFamily="34" charset="0"/>
                <a:cs typeface="Arial" panose="020B0604020202020204" pitchFamily="34" charset="0"/>
              </a:rPr>
              <a:t>topljiv u svim </a:t>
            </a:r>
            <a:r>
              <a:rPr lang="hr-H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omjerima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Kemijski reaktivan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Lako zapaljiv</a:t>
            </a:r>
            <a:endParaRPr lang="hr-HR" sz="2000" b="0" spc="0" dirty="0">
              <a:solidFill>
                <a:srgbClr val="FF0000"/>
              </a:solidFill>
            </a:endParaRPr>
          </a:p>
          <a:p>
            <a:pPr lvl="0"/>
            <a:endParaRPr lang="hr-H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018" y="2540614"/>
            <a:ext cx="2304616" cy="1533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174" y="3226360"/>
            <a:ext cx="2703718" cy="270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56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72526924-84D3-45FB-A5FE-62D8FCBF53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C2A6256-1DD0-4E4B-A8B3-9A711B4DBE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1760540-185E-4652-BFD2-9B362EF3B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6A2115D-F288-46A4-8B5F-5EBFA94A2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485" y="1290534"/>
            <a:ext cx="11461072" cy="7617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r-HR" dirty="0">
                <a:solidFill>
                  <a:schemeClr val="bg1"/>
                </a:solidFill>
              </a:rPr>
              <a:t>FIZIKALNA I KEMIJSKA SVOJSTVA ETANOLA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29789F4-85C1-41A0-83EB-992E22210C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D9D367D-6DD2-4A7C-8918-0DCAC29755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9C0D884A-1216-43A0-973F-6478BCB9E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778" y="1660124"/>
            <a:ext cx="8964500" cy="5041466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</a:pPr>
            <a:endParaRPr lang="hr-HR" sz="1000" dirty="0"/>
          </a:p>
          <a:p>
            <a:pPr>
              <a:lnSpc>
                <a:spcPct val="120000"/>
              </a:lnSpc>
            </a:pPr>
            <a:endParaRPr lang="hr-HR" sz="1000" dirty="0"/>
          </a:p>
          <a:p>
            <a:pPr>
              <a:lnSpc>
                <a:spcPct val="120000"/>
              </a:lnSpc>
            </a:pPr>
            <a:endParaRPr lang="hr-HR" sz="1000" dirty="0"/>
          </a:p>
          <a:p>
            <a:pPr>
              <a:lnSpc>
                <a:spcPct val="100000"/>
              </a:lnSpc>
            </a:pPr>
            <a:r>
              <a:rPr lang="hr-HR" sz="2400" dirty="0"/>
              <a:t>TALIŠTE: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114,1°C  </a:t>
            </a:r>
          </a:p>
          <a:p>
            <a:pPr>
              <a:lnSpc>
                <a:spcPct val="100000"/>
              </a:lnSpc>
            </a:pPr>
            <a:r>
              <a:rPr lang="hr-HR" sz="2400" dirty="0"/>
              <a:t>VRELIŠTE: </a:t>
            </a:r>
            <a:r>
              <a:rPr lang="hr-HR" b="0" dirty="0">
                <a:latin typeface="Arial" panose="020B0604020202020204" pitchFamily="34" charset="0"/>
                <a:cs typeface="Arial" panose="020B0604020202020204" pitchFamily="34" charset="0"/>
              </a:rPr>
              <a:t>78,37</a:t>
            </a:r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°C</a:t>
            </a:r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lvl="0">
              <a:lnSpc>
                <a:spcPct val="100000"/>
              </a:lnSpc>
            </a:pPr>
            <a:r>
              <a:rPr lang="hr-HR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BOJA: </a:t>
            </a:r>
            <a:r>
              <a:rPr lang="hr-HR" b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bezbojan</a:t>
            </a:r>
          </a:p>
          <a:p>
            <a:pPr lvl="0">
              <a:lnSpc>
                <a:spcPct val="100000"/>
              </a:lnSpc>
            </a:pPr>
            <a:r>
              <a:rPr lang="hr-HR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GUSTOĆA: </a:t>
            </a:r>
            <a:r>
              <a:rPr lang="hr-HR" b="0" dirty="0">
                <a:solidFill>
                  <a:srgbClr val="202124"/>
                </a:solidFill>
              </a:rPr>
              <a:t>789 kg/m³</a:t>
            </a:r>
            <a:endParaRPr lang="hr-HR" b="0" dirty="0"/>
          </a:p>
          <a:p>
            <a:pPr>
              <a:lnSpc>
                <a:spcPct val="100000"/>
              </a:lnSpc>
            </a:pPr>
            <a:r>
              <a:rPr lang="hr-HR" sz="2400" dirty="0"/>
              <a:t>TOPLJIVOST U VODI: </a:t>
            </a:r>
            <a:r>
              <a:rPr lang="hr-HR" b="0" dirty="0">
                <a:latin typeface="Arial" panose="020B0604020202020204" pitchFamily="34" charset="0"/>
                <a:cs typeface="Arial" panose="020B0604020202020204" pitchFamily="34" charset="0"/>
              </a:rPr>
              <a:t>topljiv u svim omjerima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Neutralno reagira s vodom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Higroskopan – zadržava ili upija vodu iz okoline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Kemijski reaktivan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Lako zapaljiv</a:t>
            </a:r>
            <a:endParaRPr lang="hr-HR" sz="2000" b="0" spc="0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                      </a:t>
            </a:r>
            <a:endParaRPr lang="hr-HR" sz="600" b="0" spc="0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hr-HR" sz="600" b="0" spc="0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</a:t>
            </a:r>
            <a:endParaRPr lang="hr-HR" sz="2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endParaRPr lang="hr-HR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872" y="2863771"/>
            <a:ext cx="1977955" cy="1354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0505" y="5187549"/>
            <a:ext cx="1408192" cy="1408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12164"/>
          <a:stretch/>
        </p:blipFill>
        <p:spPr>
          <a:xfrm>
            <a:off x="8869726" y="2446133"/>
            <a:ext cx="1614702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3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72526924-84D3-45FB-A5FE-62D8FCBF53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C2A6256-1DD0-4E4B-A8B3-9A711B4DBE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1760540-185E-4652-BFD2-9B362EF3B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AB433A5-2C00-47D6-8C09-E3AAE511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DOBIVANJE ETANOLA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29789F4-85C1-41A0-83EB-992E22210C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D9D367D-6DD2-4A7C-8918-0DCAC29755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8C66D285-FEF5-4329-BFD6-61EAD1EC1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426158"/>
          </a:xfrm>
        </p:spPr>
        <p:txBody>
          <a:bodyPr anchor="t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000" b="0" dirty="0">
                <a:solidFill>
                  <a:schemeClr val="tx1"/>
                </a:solidFill>
                <a:latin typeface="Arial" panose="020B0604020202020204" pitchFamily="34" charset="0"/>
              </a:rPr>
              <a:t>Dobiva se</a:t>
            </a:r>
            <a:r>
              <a:rPr lang="hr-HR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fermentacijom </a:t>
            </a:r>
            <a:r>
              <a:rPr lang="hr-HR" sz="2000" b="0" dirty="0">
                <a:solidFill>
                  <a:schemeClr val="tx1"/>
                </a:solidFill>
                <a:latin typeface="Arial" panose="020B0604020202020204" pitchFamily="34" charset="0"/>
              </a:rPr>
              <a:t>šećera</a:t>
            </a:r>
            <a:r>
              <a:rPr lang="hr-HR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uz pomoć kvasca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5B4754D1-31DB-4F7B-96BC-EF35F06171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t="68681" r="13873" b="13004"/>
          <a:stretch/>
        </p:blipFill>
        <p:spPr>
          <a:xfrm>
            <a:off x="2671139" y="3837214"/>
            <a:ext cx="7664034" cy="203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55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72526924-84D3-45FB-A5FE-62D8FCBF53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C2A6256-1DD0-4E4B-A8B3-9A711B4DBE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1760540-185E-4652-BFD2-9B362EF3B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B57DD29-1ED0-41B0-B6C8-C0D55C834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UPORABA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29789F4-85C1-41A0-83EB-992E22210C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D9D367D-6DD2-4A7C-8918-0DCAC29755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4AB7C9E3-B836-4295-8CB5-4D3C096D8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221" y="2702257"/>
            <a:ext cx="10321859" cy="3426158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Alkohol se upotrebljava: - kao </a:t>
            </a:r>
            <a:r>
              <a:rPr lang="hr-HR" sz="2000" b="0" dirty="0">
                <a:solidFill>
                  <a:schemeClr val="tx1"/>
                </a:solidFill>
                <a:latin typeface="Arial" panose="020B0604020202020204" pitchFamily="34" charset="0"/>
              </a:rPr>
              <a:t>otapalo</a:t>
            </a:r>
            <a:r>
              <a:rPr lang="hr-HR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hr-HR" sz="2000" b="0" dirty="0">
                <a:solidFill>
                  <a:schemeClr val="tx1"/>
                </a:solidFill>
                <a:latin typeface="Arial" panose="020B0604020202020204" pitchFamily="34" charset="0"/>
              </a:rPr>
              <a:t>dobro </a:t>
            </a:r>
            <a:r>
              <a:rPr lang="hr-HR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otapa </a:t>
            </a:r>
            <a:r>
              <a:rPr lang="hr-HR" sz="2000" b="0" dirty="0">
                <a:solidFill>
                  <a:schemeClr val="tx1"/>
                </a:solidFill>
                <a:latin typeface="Arial" panose="020B0604020202020204" pitchFamily="34" charset="0"/>
              </a:rPr>
              <a:t>masti</a:t>
            </a:r>
            <a:r>
              <a:rPr lang="hr-HR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hr-HR" sz="2000" b="0" dirty="0">
                <a:solidFill>
                  <a:schemeClr val="tx1"/>
                </a:solidFill>
                <a:latin typeface="Arial" panose="020B0604020202020204" pitchFamily="34" charset="0"/>
              </a:rPr>
              <a:t>ulja</a:t>
            </a:r>
            <a:r>
              <a:rPr lang="hr-HR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i </a:t>
            </a:r>
            <a:r>
              <a:rPr lang="hr-HR" sz="2000" b="0" dirty="0">
                <a:solidFill>
                  <a:schemeClr val="tx1"/>
                </a:solidFill>
                <a:latin typeface="Arial" panose="020B0604020202020204" pitchFamily="34" charset="0"/>
              </a:rPr>
              <a:t>boje</a:t>
            </a:r>
            <a:r>
              <a:rPr lang="hr-HR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algn="l"/>
            <a:r>
              <a:rPr lang="hr-HR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                           - sredstvo za dezinfekciju</a:t>
            </a:r>
          </a:p>
          <a:p>
            <a:pPr algn="l"/>
            <a:r>
              <a:rPr lang="hr-HR" sz="2000" b="0" dirty="0">
                <a:solidFill>
                  <a:schemeClr val="tx1"/>
                </a:solidFill>
                <a:latin typeface="Arial" panose="020B0604020202020204" pitchFamily="34" charset="0"/>
              </a:rPr>
              <a:t>                                          - u proizvodnji alkoholnih pića (aktivan sastojak) 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1F53B512-1E0C-4104-A70F-542A76ACFE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7" b="9733"/>
          <a:stretch/>
        </p:blipFill>
        <p:spPr>
          <a:xfrm>
            <a:off x="6201341" y="4776537"/>
            <a:ext cx="4981983" cy="13518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673" y="4522724"/>
            <a:ext cx="3250768" cy="172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46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36FB8F1-B6DF-4AB1-B475-007BA4F6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6" y="705113"/>
            <a:ext cx="3626266" cy="5197498"/>
          </a:xfrm>
        </p:spPr>
        <p:txBody>
          <a:bodyPr/>
          <a:lstStyle/>
          <a:p>
            <a:r>
              <a:rPr lang="hr-HR" dirty="0"/>
              <a:t>USPOREDBA METANOLA I ETANOLA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D567234-356A-43AE-9B7C-147D34F58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2148" y="1107045"/>
            <a:ext cx="6172412" cy="2941172"/>
          </a:xfrm>
        </p:spPr>
        <p:txBody>
          <a:bodyPr>
            <a:normAutofit fontScale="70000" lnSpcReduction="20000"/>
          </a:bodyPr>
          <a:lstStyle/>
          <a:p>
            <a:r>
              <a:rPr lang="hr-HR" sz="2900" dirty="0"/>
              <a:t>METANOL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/>
              <a:t>Alkohol s jednim ugljikovim atomom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/>
              <a:t>Jak otrov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/>
              <a:t>Alkoholna pića ga ne smiju sadržavati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/>
              <a:t>Lako zapaljiv – u prisutnosti kisika i CO</a:t>
            </a:r>
            <a:r>
              <a:rPr lang="hr-HR" sz="2600" baseline="-25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16946965-A7C3-4A4E-A9F2-2C59B067F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2148" y="3740347"/>
            <a:ext cx="6419017" cy="2837895"/>
          </a:xfrm>
        </p:spPr>
        <p:txBody>
          <a:bodyPr>
            <a:normAutofit fontScale="70000" lnSpcReduction="20000"/>
          </a:bodyPr>
          <a:lstStyle/>
          <a:p>
            <a:r>
              <a:rPr lang="hr-HR" sz="2900" dirty="0"/>
              <a:t>ETANOL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600" dirty="0"/>
              <a:t>Alkohol s dva ugljikova atoma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600" dirty="0"/>
              <a:t>Nije otrovan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600" dirty="0"/>
              <a:t>Sadrže ga alkoholna pića i mnogi prehrambeni proizvodi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600" dirty="0"/>
              <a:t>Zapaljiv – u prisutnosti kisika i CO</a:t>
            </a:r>
            <a:r>
              <a:rPr lang="hr-HR" sz="2600" baseline="-25000" dirty="0"/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624300699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RegularSeedLeftStep">
      <a:dk1>
        <a:srgbClr val="000000"/>
      </a:dk1>
      <a:lt1>
        <a:srgbClr val="FFFFFF"/>
      </a:lt1>
      <a:dk2>
        <a:srgbClr val="281F3C"/>
      </a:dk2>
      <a:lt2>
        <a:srgbClr val="E2E8E5"/>
      </a:lt2>
      <a:accent1>
        <a:srgbClr val="C34D83"/>
      </a:accent1>
      <a:accent2>
        <a:srgbClr val="B13BA2"/>
      </a:accent2>
      <a:accent3>
        <a:srgbClr val="A14DC3"/>
      </a:accent3>
      <a:accent4>
        <a:srgbClr val="5E3BB1"/>
      </a:accent4>
      <a:accent5>
        <a:srgbClr val="4D5BC3"/>
      </a:accent5>
      <a:accent6>
        <a:srgbClr val="3B7BB1"/>
      </a:accent6>
      <a:hlink>
        <a:srgbClr val="319567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1E45DDC70B3F4CB7D93E3D9C5BE227" ma:contentTypeVersion="9" ma:contentTypeDescription="Stvaranje novog dokumenta." ma:contentTypeScope="" ma:versionID="8546e690199a667713c4f7aaa82c3292">
  <xsd:schema xmlns:xsd="http://www.w3.org/2001/XMLSchema" xmlns:xs="http://www.w3.org/2001/XMLSchema" xmlns:p="http://schemas.microsoft.com/office/2006/metadata/properties" xmlns:ns2="64a39961-3285-4b83-ab38-a53665f7c43d" targetNamespace="http://schemas.microsoft.com/office/2006/metadata/properties" ma:root="true" ma:fieldsID="26d95047eb9a7c8d1d95f081db99644e" ns2:_="">
    <xsd:import namespace="64a39961-3285-4b83-ab38-a53665f7c4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39961-3285-4b83-ab38-a53665f7c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2B0D4E-32F0-48D9-BEC4-ED62476510EF}"/>
</file>

<file path=customXml/itemProps2.xml><?xml version="1.0" encoding="utf-8"?>
<ds:datastoreItem xmlns:ds="http://schemas.openxmlformats.org/officeDocument/2006/customXml" ds:itemID="{F6D54603-63C0-49F7-88E5-2E26F7A028CA}"/>
</file>

<file path=customXml/itemProps3.xml><?xml version="1.0" encoding="utf-8"?>
<ds:datastoreItem xmlns:ds="http://schemas.openxmlformats.org/officeDocument/2006/customXml" ds:itemID="{96A53FA3-46A7-4D12-97B5-1E7FD8017906}"/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332</Words>
  <Application>Microsoft Office PowerPoint</Application>
  <PresentationFormat>Widescreen</PresentationFormat>
  <Paragraphs>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</vt:lpstr>
      <vt:lpstr>Corbel</vt:lpstr>
      <vt:lpstr>Meiryo</vt:lpstr>
      <vt:lpstr>ShojiVTI</vt:lpstr>
      <vt:lpstr>FIZIKALNA I KEMIJSKA SVOJSTVA ALKOHOLA mETANOLA I ETANOLA</vt:lpstr>
      <vt:lpstr>KEMIJSKA STRUKTURA</vt:lpstr>
      <vt:lpstr>FIZIKALNA SVOJSTVA ALKOHOLA</vt:lpstr>
      <vt:lpstr>FIZIKALNA SVOJSTVA ALKOHOLA</vt:lpstr>
      <vt:lpstr>FIZIKALNA I KEMIJSKA SVOJSTVA METANOLA</vt:lpstr>
      <vt:lpstr>FIZIKALNA I KEMIJSKA SVOJSTVA ETANOLA</vt:lpstr>
      <vt:lpstr>DOBIVANJE ETANOLA </vt:lpstr>
      <vt:lpstr>UPORABA</vt:lpstr>
      <vt:lpstr>USPOREDBA METANOLA I ETANOLA</vt:lpstr>
      <vt:lpstr>USPOREDBA METANOLA I ETANOLA</vt:lpstr>
      <vt:lpstr>GORENJE</vt:lpstr>
      <vt:lpstr>ALKOTEST</vt:lpstr>
      <vt:lpstr>Izvori fotografija: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FIZIKALNA I KEMIJSKA SVOJSTVA ALKOHOLA ETANOLA</dc:title>
  <dc:creator>Marta Mahnet</dc:creator>
  <cp:lastModifiedBy>Microsoft account</cp:lastModifiedBy>
  <cp:revision>24</cp:revision>
  <dcterms:created xsi:type="dcterms:W3CDTF">2021-04-08T13:11:45Z</dcterms:created>
  <dcterms:modified xsi:type="dcterms:W3CDTF">2021-04-16T10:12:20Z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0x010100D31E45DDC70B3F4CB7D93E3D9C5BE227</vt:lpwstr>
  </property>
</Properties>
</file>