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9" r:id="rId7"/>
    <p:sldId id="270" r:id="rId8"/>
    <p:sldId id="271" r:id="rId9"/>
    <p:sldId id="272" r:id="rId10"/>
    <p:sldId id="278" r:id="rId11"/>
    <p:sldId id="273" r:id="rId12"/>
    <p:sldId id="274" r:id="rId13"/>
    <p:sldId id="260" r:id="rId14"/>
    <p:sldId id="281" r:id="rId15"/>
    <p:sldId id="263" r:id="rId16"/>
    <p:sldId id="262" r:id="rId17"/>
    <p:sldId id="264" r:id="rId18"/>
    <p:sldId id="261" r:id="rId19"/>
    <p:sldId id="267" r:id="rId20"/>
    <p:sldId id="280" r:id="rId21"/>
    <p:sldId id="277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60C48-4F58-452C-A5EB-98D659D021F9}" v="11" dt="2021-04-12T17:37:59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na Crneković" userId="S::jasna.crnekovic@skole.hr::db622d8c-ebd2-4232-a146-d2ca5b16360b" providerId="AD" clId="Web-{B9560C48-4F58-452C-A5EB-98D659D021F9}"/>
    <pc:docChg chg="modSld">
      <pc:chgData name="Jasna Crneković" userId="S::jasna.crnekovic@skole.hr::db622d8c-ebd2-4232-a146-d2ca5b16360b" providerId="AD" clId="Web-{B9560C48-4F58-452C-A5EB-98D659D021F9}" dt="2021-04-12T17:37:58.630" v="4" actId="20577"/>
      <pc:docMkLst>
        <pc:docMk/>
      </pc:docMkLst>
      <pc:sldChg chg="modSp">
        <pc:chgData name="Jasna Crneković" userId="S::jasna.crnekovic@skole.hr::db622d8c-ebd2-4232-a146-d2ca5b16360b" providerId="AD" clId="Web-{B9560C48-4F58-452C-A5EB-98D659D021F9}" dt="2021-04-12T17:37:58.630" v="4" actId="20577"/>
        <pc:sldMkLst>
          <pc:docMk/>
          <pc:sldMk cId="2605942076" sldId="272"/>
        </pc:sldMkLst>
        <pc:spChg chg="mod">
          <ac:chgData name="Jasna Crneković" userId="S::jasna.crnekovic@skole.hr::db622d8c-ebd2-4232-a146-d2ca5b16360b" providerId="AD" clId="Web-{B9560C48-4F58-452C-A5EB-98D659D021F9}" dt="2021-04-12T17:37:58.630" v="4" actId="20577"/>
          <ac:spMkLst>
            <pc:docMk/>
            <pc:sldMk cId="2605942076" sldId="272"/>
            <ac:spMk id="3" creationId="{E0A6EF49-6E1E-47E0-8621-6EF10627135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16CF-A373-4427-A21F-E51CEA4B694A}" type="datetimeFigureOut">
              <a:rPr lang="hr-HR" smtClean="0"/>
              <a:t>12.4.2021.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04FE-C2F7-4661-9CF0-F73FD4187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974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16CF-A373-4427-A21F-E51CEA4B694A}" type="datetimeFigureOut">
              <a:rPr lang="hr-HR" smtClean="0"/>
              <a:t>12.4.2021.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04FE-C2F7-4661-9CF0-F73FD4187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486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16CF-A373-4427-A21F-E51CEA4B694A}" type="datetimeFigureOut">
              <a:rPr lang="hr-HR" smtClean="0"/>
              <a:t>12.4.2021.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04FE-C2F7-4661-9CF0-F73FD41878D8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66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16CF-A373-4427-A21F-E51CEA4B694A}" type="datetimeFigureOut">
              <a:rPr lang="hr-HR" smtClean="0"/>
              <a:t>12.4.2021.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04FE-C2F7-4661-9CF0-F73FD4187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9228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16CF-A373-4427-A21F-E51CEA4B694A}" type="datetimeFigureOut">
              <a:rPr lang="hr-HR" smtClean="0"/>
              <a:t>12.4.2021.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04FE-C2F7-4661-9CF0-F73FD41878D8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130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16CF-A373-4427-A21F-E51CEA4B694A}" type="datetimeFigureOut">
              <a:rPr lang="hr-HR" smtClean="0"/>
              <a:t>12.4.2021.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04FE-C2F7-4661-9CF0-F73FD4187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312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16CF-A373-4427-A21F-E51CEA4B694A}" type="datetimeFigureOut">
              <a:rPr lang="hr-HR" smtClean="0"/>
              <a:t>12.4.2021.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04FE-C2F7-4661-9CF0-F73FD4187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821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16CF-A373-4427-A21F-E51CEA4B694A}" type="datetimeFigureOut">
              <a:rPr lang="hr-HR" smtClean="0"/>
              <a:t>12.4.2021.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04FE-C2F7-4661-9CF0-F73FD4187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439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16CF-A373-4427-A21F-E51CEA4B694A}" type="datetimeFigureOut">
              <a:rPr lang="hr-HR" smtClean="0"/>
              <a:t>12.4.2021.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04FE-C2F7-4661-9CF0-F73FD4187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314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16CF-A373-4427-A21F-E51CEA4B694A}" type="datetimeFigureOut">
              <a:rPr lang="hr-HR" smtClean="0"/>
              <a:t>12.4.2021.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04FE-C2F7-4661-9CF0-F73FD4187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556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16CF-A373-4427-A21F-E51CEA4B694A}" type="datetimeFigureOut">
              <a:rPr lang="hr-HR" smtClean="0"/>
              <a:t>12.4.2021.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04FE-C2F7-4661-9CF0-F73FD4187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763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16CF-A373-4427-A21F-E51CEA4B694A}" type="datetimeFigureOut">
              <a:rPr lang="hr-HR" smtClean="0"/>
              <a:t>12.4.2021.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04FE-C2F7-4661-9CF0-F73FD4187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204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16CF-A373-4427-A21F-E51CEA4B694A}" type="datetimeFigureOut">
              <a:rPr lang="hr-HR" smtClean="0"/>
              <a:t>12.4.2021.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04FE-C2F7-4661-9CF0-F73FD4187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568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16CF-A373-4427-A21F-E51CEA4B694A}" type="datetimeFigureOut">
              <a:rPr lang="hr-HR" smtClean="0"/>
              <a:t>12.4.2021.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04FE-C2F7-4661-9CF0-F73FD4187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363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16CF-A373-4427-A21F-E51CEA4B694A}" type="datetimeFigureOut">
              <a:rPr lang="hr-HR" smtClean="0"/>
              <a:t>12.4.2021.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04FE-C2F7-4661-9CF0-F73FD4187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687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16CF-A373-4427-A21F-E51CEA4B694A}" type="datetimeFigureOut">
              <a:rPr lang="hr-HR" smtClean="0"/>
              <a:t>12.4.2021.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04FE-C2F7-4661-9CF0-F73FD4187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233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916CF-A373-4427-A21F-E51CEA4B694A}" type="datetimeFigureOut">
              <a:rPr lang="hr-HR" smtClean="0"/>
              <a:t>12.4.2021.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1904FE-C2F7-4661-9CF0-F73FD41878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505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zej-zelina.hr/hr/nakladnistvo/dragutin-strazimir/" TargetMode="External"/><Relationship Id="rId3" Type="http://schemas.openxmlformats.org/officeDocument/2006/relationships/hyperlink" Target="https://suhiucasi.wordpress.com/2013/03/07/vinske-sorte-grasevina-tekuci-simbol-slavonije/" TargetMode="External"/><Relationship Id="rId7" Type="http://schemas.openxmlformats.org/officeDocument/2006/relationships/hyperlink" Target="https://www.njuskalo.hr/strucna-literatura/dragutin-strazimir-ratarstvo-puk-oglas-29162031" TargetMode="External"/><Relationship Id="rId2" Type="http://schemas.openxmlformats.org/officeDocument/2006/relationships/hyperlink" Target="https://www.muzej-zelina.hr/hr/pozdrav-iz-sv-ivana-zeline/dragutin-strazimir-1821-189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foi.hr/lib/autor.php?page=autdig&amp;B=1&amp;H=&amp;E=E9999IZD-Tiskara%20Platzer,%20VARA%8EDIN&amp;A=0000010713&amp;upit=Dragutin%20Stra%9Eimir" TargetMode="External"/><Relationship Id="rId5" Type="http://schemas.openxmlformats.org/officeDocument/2006/relationships/hyperlink" Target="https://antikvarijat-studio.hr/vinogradar-proizvod-75823/" TargetMode="External"/><Relationship Id="rId4" Type="http://schemas.openxmlformats.org/officeDocument/2006/relationships/hyperlink" Target="https://hr.wikipedia.org/wiki/Izabela_(gro%C5%BE%C4%91e)" TargetMode="External"/><Relationship Id="rId9" Type="http://schemas.openxmlformats.org/officeDocument/2006/relationships/hyperlink" Target="https://m.facebook.com/%C5%BDupa-Sveti-Nikola-biskup-Donja-Zelina-110364017585799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73B2EE-7F32-471A-9E03-55954BA803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/>
              <a:t>Dragutin  </a:t>
            </a:r>
            <a:r>
              <a:rPr lang="hr-HR" dirty="0" err="1"/>
              <a:t>Stražimir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418869-F4F8-4E74-975C-90CEC41B1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hr-HR" dirty="0"/>
              <a:t>Andreja </a:t>
            </a:r>
            <a:r>
              <a:rPr lang="hr-HR" dirty="0" err="1"/>
              <a:t>Regvat</a:t>
            </a:r>
            <a:r>
              <a:rPr lang="hr-HR" dirty="0"/>
              <a:t>, </a:t>
            </a:r>
            <a:r>
              <a:rPr lang="hr-HR" dirty="0" err="1"/>
              <a:t>dipl.ing</a:t>
            </a:r>
            <a:r>
              <a:rPr lang="hr-HR" dirty="0"/>
              <a:t>.</a:t>
            </a:r>
          </a:p>
          <a:p>
            <a:r>
              <a:rPr lang="hr-HR" dirty="0"/>
              <a:t>Martina </a:t>
            </a:r>
            <a:r>
              <a:rPr lang="hr-HR" dirty="0" err="1"/>
              <a:t>Madžarac</a:t>
            </a:r>
            <a:r>
              <a:rPr lang="hr-HR" dirty="0"/>
              <a:t>, </a:t>
            </a:r>
            <a:r>
              <a:rPr lang="hr-HR" dirty="0" err="1"/>
              <a:t>dipl.ing</a:t>
            </a:r>
            <a:r>
              <a:rPr lang="hr-HR" dirty="0"/>
              <a:t>.</a:t>
            </a:r>
          </a:p>
          <a:p>
            <a:r>
              <a:rPr lang="hr-HR" dirty="0"/>
              <a:t>Ivan </a:t>
            </a:r>
            <a:r>
              <a:rPr lang="hr-HR" dirty="0" err="1"/>
              <a:t>Bradarić</a:t>
            </a:r>
            <a:r>
              <a:rPr lang="hr-HR" dirty="0"/>
              <a:t>, </a:t>
            </a:r>
            <a:r>
              <a:rPr lang="hr-HR" dirty="0" err="1"/>
              <a:t>mag.ing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322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233DC1-A206-4296-86FF-C18FCEC1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Dragutin  </a:t>
            </a:r>
            <a:r>
              <a:rPr lang="hr-HR" dirty="0" err="1"/>
              <a:t>Stražimir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116833-901F-4354-B683-56B49E72D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47060"/>
            <a:ext cx="10801493" cy="4864963"/>
          </a:xfrm>
        </p:spPr>
        <p:txBody>
          <a:bodyPr>
            <a:normAutofit fontScale="77500" lnSpcReduction="20000"/>
          </a:bodyPr>
          <a:lstStyle/>
          <a:p>
            <a:r>
              <a:rPr lang="hr-HR" sz="3800" b="1" dirty="0"/>
              <a:t>Autor je mnogobrojnih pučkih napisa za mladež i poljoprivrednike.</a:t>
            </a:r>
          </a:p>
          <a:p>
            <a:r>
              <a:rPr lang="hr-HR" sz="3800" b="1" dirty="0"/>
              <a:t> Napisao je knjigu </a:t>
            </a:r>
            <a:r>
              <a:rPr lang="hr-HR" sz="3800" b="1" i="1" dirty="0"/>
              <a:t>Vinogradar</a:t>
            </a:r>
            <a:r>
              <a:rPr lang="hr-HR" sz="3800" b="1" dirty="0"/>
              <a:t> (1870.), te njezino prošireno i dopunjeno izdanje </a:t>
            </a:r>
            <a:r>
              <a:rPr lang="hr-HR" sz="3800" b="1" i="1" dirty="0"/>
              <a:t>Vinogradarstvo</a:t>
            </a:r>
            <a:r>
              <a:rPr lang="hr-HR" sz="3800" b="1" dirty="0"/>
              <a:t> (1876.), prve takve vrste u Hrvatskoj. </a:t>
            </a:r>
          </a:p>
          <a:p>
            <a:r>
              <a:rPr lang="hr-HR" sz="3800" b="1" dirty="0"/>
              <a:t>U njima je dao opise autohtonih i uvezenih sorti vinove loze te upute za uvođenje novih postupaka u uzgoju i proizvodnji grožđa i njegovoj naprednoj preradbi u vino. </a:t>
            </a:r>
          </a:p>
          <a:p>
            <a:r>
              <a:rPr lang="hr-HR" sz="3800" b="1" dirty="0"/>
              <a:t>Za svoj trud dobio je priznanje javnosti i postao je  prvi domaći priznati stručnjak za vinogradarstvo</a:t>
            </a:r>
          </a:p>
          <a:p>
            <a:r>
              <a:rPr lang="hr-HR" sz="3800" b="1" dirty="0"/>
              <a:t>Pokrenuo je pučki gospodarski list </a:t>
            </a:r>
            <a:r>
              <a:rPr lang="hr-HR" sz="3800" b="1" i="1" dirty="0"/>
              <a:t>Seoski gospodar </a:t>
            </a:r>
            <a:r>
              <a:rPr lang="hr-HR" sz="3800" b="1" dirty="0"/>
              <a:t>1875. godine</a:t>
            </a:r>
            <a:r>
              <a:rPr lang="hr-HR" sz="3800" b="1" i="1" dirty="0"/>
              <a:t>.</a:t>
            </a:r>
            <a:endParaRPr lang="hr-HR" sz="3800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53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332D75-DEA4-4D8A-9B0E-A68758E2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Dragutin </a:t>
            </a:r>
            <a:r>
              <a:rPr lang="hr-HR" dirty="0" err="1"/>
              <a:t>Stražimir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299D06-6835-455A-BECA-4946F0905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hr-HR" b="1" dirty="0"/>
              <a:t>Važno je naglasiti kako je radio na   </a:t>
            </a:r>
          </a:p>
          <a:p>
            <a:pPr marL="0" indent="0">
              <a:buNone/>
            </a:pPr>
            <a:r>
              <a:rPr lang="hr-HR" b="1" dirty="0"/>
              <a:t>iskorjenjivanju tzv. </a:t>
            </a:r>
            <a:r>
              <a:rPr lang="hr-HR" b="1" dirty="0" err="1"/>
              <a:t>tuduma</a:t>
            </a:r>
            <a:endParaRPr lang="hr-HR" b="1" dirty="0"/>
          </a:p>
          <a:p>
            <a:pPr marL="0" indent="0">
              <a:buNone/>
            </a:pPr>
            <a:r>
              <a:rPr lang="hr-HR" b="1" dirty="0"/>
              <a:t>(skupini sorata), za koje je poznato </a:t>
            </a:r>
          </a:p>
          <a:p>
            <a:pPr marL="0" indent="0">
              <a:buNone/>
            </a:pPr>
            <a:r>
              <a:rPr lang="hr-HR" b="1" dirty="0"/>
              <a:t>kako vrlo često stvaraju metilni                                                          </a:t>
            </a:r>
          </a:p>
          <a:p>
            <a:pPr marL="0" indent="0">
              <a:buNone/>
            </a:pPr>
            <a:r>
              <a:rPr lang="hr-HR" b="1" dirty="0"/>
              <a:t> alkohol prilikom proizvodnje vina, a</a:t>
            </a:r>
          </a:p>
          <a:p>
            <a:pPr marL="0" indent="0">
              <a:buNone/>
            </a:pPr>
            <a:r>
              <a:rPr lang="hr-HR" b="1" dirty="0"/>
              <a:t> poznato je kako metilni alkohol</a:t>
            </a:r>
          </a:p>
          <a:p>
            <a:pPr marL="0" indent="0">
              <a:buNone/>
            </a:pPr>
            <a:r>
              <a:rPr lang="hr-HR" b="1" dirty="0"/>
              <a:t> djeluje na živčani sustav čovjeka</a:t>
            </a:r>
          </a:p>
          <a:p>
            <a:pPr marL="0" indent="0">
              <a:buNone/>
            </a:pPr>
            <a:r>
              <a:rPr lang="hr-HR" b="1" dirty="0"/>
              <a:t> tako da možemo reći kako je radio i</a:t>
            </a:r>
          </a:p>
          <a:p>
            <a:pPr marL="0" indent="0">
              <a:buNone/>
            </a:pPr>
            <a:r>
              <a:rPr lang="hr-HR" b="1" dirty="0"/>
              <a:t> na dobrobiti zdravlja ljudi.</a:t>
            </a:r>
          </a:p>
          <a:p>
            <a:endParaRPr lang="hr-HR" dirty="0"/>
          </a:p>
        </p:txBody>
      </p:sp>
      <p:pic>
        <p:nvPicPr>
          <p:cNvPr id="5" name="Slika 4" descr="Izabela (grožđe) – Wikipedija">
            <a:extLst>
              <a:ext uri="{FF2B5EF4-FFF2-40B4-BE49-F238E27FC236}">
                <a16:creationId xmlns:a16="http://schemas.microsoft.com/office/drawing/2014/main" id="{616CFDA4-3537-4C81-A4E8-2A75DFDB9A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37" y="1"/>
            <a:ext cx="691866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05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43F51E-DE9D-400A-AE9E-9E0AFEE4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Dragutin  </a:t>
            </a:r>
            <a:r>
              <a:rPr lang="hr-HR" dirty="0" err="1"/>
              <a:t>Stražimir</a:t>
            </a:r>
            <a:endParaRPr lang="hr-HR" dirty="0"/>
          </a:p>
        </p:txBody>
      </p:sp>
      <p:pic>
        <p:nvPicPr>
          <p:cNvPr id="4098" name="Picture 2" descr="aukcije.hr - Dragutin Stražimir - Vinogradar">
            <a:extLst>
              <a:ext uri="{FF2B5EF4-FFF2-40B4-BE49-F238E27FC236}">
                <a16:creationId xmlns:a16="http://schemas.microsoft.com/office/drawing/2014/main" id="{E8751163-A273-4762-9261-2FE11F9ED2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37CBF0CC-534B-4B89-9432-D99AFA31BC24}"/>
              </a:ext>
            </a:extLst>
          </p:cNvPr>
          <p:cNvSpPr/>
          <p:nvPr/>
        </p:nvSpPr>
        <p:spPr>
          <a:xfrm>
            <a:off x="677334" y="3244334"/>
            <a:ext cx="7444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/>
              <a:t>Knjiga </a:t>
            </a:r>
            <a:r>
              <a:rPr lang="hr-HR" sz="3200" b="1" i="1" dirty="0"/>
              <a:t>Vinogradar</a:t>
            </a:r>
            <a:r>
              <a:rPr lang="hr-HR" sz="3200" b="1" dirty="0"/>
              <a:t> (1870.) </a:t>
            </a:r>
          </a:p>
        </p:txBody>
      </p:sp>
    </p:spTree>
    <p:extLst>
      <p:ext uri="{BB962C8B-B14F-4D97-AF65-F5344CB8AC3E}">
        <p14:creationId xmlns:p14="http://schemas.microsoft.com/office/powerpoint/2010/main" val="53420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951B07-A010-4DBB-8422-B835A3B0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Dragutin  </a:t>
            </a:r>
            <a:r>
              <a:rPr lang="hr-HR" dirty="0" err="1"/>
              <a:t>Stražimir</a:t>
            </a:r>
            <a:endParaRPr lang="hr-HR" dirty="0"/>
          </a:p>
        </p:txBody>
      </p:sp>
      <p:pic>
        <p:nvPicPr>
          <p:cNvPr id="3074" name="Picture 2" descr="Dragutin Stražimir (1821.-1891.) - Pozdrav iz Sv. Ivana Zeline - Muzej  Sveti Ivan Zelina">
            <a:extLst>
              <a:ext uri="{FF2B5EF4-FFF2-40B4-BE49-F238E27FC236}">
                <a16:creationId xmlns:a16="http://schemas.microsoft.com/office/drawing/2014/main" id="{3A5EDD1B-DF07-4676-981C-6FDF2FE17C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488" y="0"/>
            <a:ext cx="6276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3976CA26-DA3C-469D-8225-E7B562A0A651}"/>
              </a:ext>
            </a:extLst>
          </p:cNvPr>
          <p:cNvSpPr/>
          <p:nvPr/>
        </p:nvSpPr>
        <p:spPr>
          <a:xfrm>
            <a:off x="763480" y="2967335"/>
            <a:ext cx="8380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/>
              <a:t>Knjiga Vinogradarstvo, </a:t>
            </a:r>
          </a:p>
          <a:p>
            <a:r>
              <a:rPr lang="hr-HR" sz="3200" b="1" dirty="0"/>
              <a:t>napisana 1876. godine kao</a:t>
            </a:r>
          </a:p>
          <a:p>
            <a:r>
              <a:rPr lang="hr-HR" sz="3200" b="1" dirty="0"/>
              <a:t>dopunjeno izdanje </a:t>
            </a:r>
          </a:p>
          <a:p>
            <a:r>
              <a:rPr lang="hr-HR" sz="3200" b="1" dirty="0"/>
              <a:t>knjige Vinogradar</a:t>
            </a:r>
          </a:p>
          <a:p>
            <a:r>
              <a:rPr lang="hr-HR" sz="3200" b="1" dirty="0"/>
              <a:t> napisane 1870.</a:t>
            </a:r>
          </a:p>
        </p:txBody>
      </p:sp>
    </p:spTree>
    <p:extLst>
      <p:ext uri="{BB962C8B-B14F-4D97-AF65-F5344CB8AC3E}">
        <p14:creationId xmlns:p14="http://schemas.microsoft.com/office/powerpoint/2010/main" val="154997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22AD-2126-4BF4-822A-4003E808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Dragutin  </a:t>
            </a:r>
            <a:r>
              <a:rPr lang="hr-HR" dirty="0" err="1"/>
              <a:t>Stražimir</a:t>
            </a:r>
            <a:endParaRPr lang="hr-HR" dirty="0"/>
          </a:p>
        </p:txBody>
      </p:sp>
      <p:pic>
        <p:nvPicPr>
          <p:cNvPr id="6146" name="Picture 2" descr="Dragutin Stražimir">
            <a:extLst>
              <a:ext uri="{FF2B5EF4-FFF2-40B4-BE49-F238E27FC236}">
                <a16:creationId xmlns:a16="http://schemas.microsoft.com/office/drawing/2014/main" id="{86D921A4-E562-49BF-9A49-7B11DC79C8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59" y="0"/>
            <a:ext cx="5196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DA74CBE8-97C0-468F-9539-C8E0570F43C3}"/>
              </a:ext>
            </a:extLst>
          </p:cNvPr>
          <p:cNvSpPr/>
          <p:nvPr/>
        </p:nvSpPr>
        <p:spPr>
          <a:xfrm>
            <a:off x="547332" y="2967335"/>
            <a:ext cx="85966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/>
              <a:t>Dragutin </a:t>
            </a:r>
            <a:r>
              <a:rPr lang="hr-HR" sz="3200" b="1" dirty="0" err="1"/>
              <a:t>Stražimir</a:t>
            </a:r>
            <a:r>
              <a:rPr lang="hr-HR" sz="3200" b="1" dirty="0"/>
              <a:t>  napisao je i </a:t>
            </a:r>
          </a:p>
          <a:p>
            <a:r>
              <a:rPr lang="hr-HR" sz="3200" b="1" dirty="0"/>
              <a:t>Težak: nauk kako mogu </a:t>
            </a:r>
          </a:p>
          <a:p>
            <a:r>
              <a:rPr lang="hr-HR" sz="3200" b="1" dirty="0"/>
              <a:t>mali posjednici navlastito seljaci </a:t>
            </a:r>
          </a:p>
          <a:p>
            <a:r>
              <a:rPr lang="hr-HR" sz="3200" b="1" dirty="0"/>
              <a:t>poboljšati svoje gospodarstvo, </a:t>
            </a:r>
          </a:p>
          <a:p>
            <a:r>
              <a:rPr lang="hr-HR" sz="3200" b="1" dirty="0"/>
              <a:t>da </a:t>
            </a:r>
            <a:r>
              <a:rPr lang="hr-HR" sz="3200" b="1" dirty="0" err="1"/>
              <a:t>jim</a:t>
            </a:r>
            <a:r>
              <a:rPr lang="hr-HR" sz="3200" b="1" dirty="0"/>
              <a:t> bude unosnije (plodnije) - </a:t>
            </a:r>
          </a:p>
          <a:p>
            <a:r>
              <a:rPr lang="hr-HR" sz="3200" b="1" dirty="0"/>
              <a:t>Priručnik za poljodjelce.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23053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FA3E6-ABE6-4FD4-9E93-7EB8024F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Dragutin  </a:t>
            </a:r>
            <a:r>
              <a:rPr lang="hr-HR" dirty="0" err="1"/>
              <a:t>Stražimir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46086E-6D0D-4C68-BEA2-2B5E91F6F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6959"/>
            <a:ext cx="8596668" cy="4514403"/>
          </a:xfrm>
        </p:spPr>
        <p:txBody>
          <a:bodyPr>
            <a:noAutofit/>
          </a:bodyPr>
          <a:lstStyle/>
          <a:p>
            <a:r>
              <a:rPr lang="hr-HR" sz="3200" b="1" dirty="0"/>
              <a:t>Autor je i književnog djela </a:t>
            </a:r>
          </a:p>
          <a:p>
            <a:pPr marL="0" indent="0">
              <a:buNone/>
            </a:pPr>
            <a:r>
              <a:rPr lang="hr-HR" sz="3200" b="1" i="1" dirty="0"/>
              <a:t>  </a:t>
            </a:r>
            <a:r>
              <a:rPr lang="hr-HR" sz="3200" b="1" i="1" dirty="0" err="1"/>
              <a:t>Mijat</a:t>
            </a:r>
            <a:r>
              <a:rPr lang="hr-HR" sz="3200" b="1" i="1" dirty="0"/>
              <a:t> </a:t>
            </a:r>
            <a:r>
              <a:rPr lang="hr-HR" sz="3200" b="1" i="1" dirty="0" err="1"/>
              <a:t>Briguša</a:t>
            </a:r>
            <a:r>
              <a:rPr lang="hr-HR" sz="3200" b="1" i="1" dirty="0"/>
              <a:t> hrvatski seljak</a:t>
            </a:r>
            <a:r>
              <a:rPr lang="hr-HR" sz="3200" b="1" dirty="0"/>
              <a:t> (1878.)</a:t>
            </a:r>
          </a:p>
          <a:p>
            <a:pPr marL="0" indent="0">
              <a:buNone/>
            </a:pPr>
            <a:r>
              <a:rPr lang="hr-HR" sz="3200" b="1" dirty="0"/>
              <a:t>  u kojem opisuje kako se </a:t>
            </a:r>
          </a:p>
          <a:p>
            <a:pPr marL="0" indent="0">
              <a:buNone/>
            </a:pPr>
            <a:r>
              <a:rPr lang="hr-HR" sz="3200" b="1" dirty="0"/>
              <a:t>  marom i trudom može doći </a:t>
            </a:r>
          </a:p>
          <a:p>
            <a:pPr marL="0" indent="0">
              <a:buNone/>
            </a:pPr>
            <a:r>
              <a:rPr lang="hr-HR" sz="3200" b="1" dirty="0"/>
              <a:t>  do blagostanja.</a:t>
            </a:r>
          </a:p>
          <a:p>
            <a:r>
              <a:rPr lang="hr-HR" sz="3200" b="1" dirty="0"/>
              <a:t> Pisao je osebujnom »</a:t>
            </a:r>
            <a:r>
              <a:rPr lang="hr-HR" sz="3200" b="1" dirty="0" err="1"/>
              <a:t>hrvaštinom</a:t>
            </a:r>
            <a:r>
              <a:rPr lang="hr-HR" sz="3200" b="1" dirty="0"/>
              <a:t>« </a:t>
            </a:r>
          </a:p>
          <a:p>
            <a:pPr marL="0" indent="0">
              <a:buNone/>
            </a:pPr>
            <a:r>
              <a:rPr lang="hr-HR" sz="3200" b="1" dirty="0"/>
              <a:t>     onoga doba, izbjegavajući </a:t>
            </a:r>
          </a:p>
          <a:p>
            <a:pPr marL="0" indent="0">
              <a:buNone/>
            </a:pPr>
            <a:r>
              <a:rPr lang="hr-HR" sz="3200" b="1" dirty="0"/>
              <a:t>       strane nazive i izraze.</a:t>
            </a:r>
          </a:p>
        </p:txBody>
      </p:sp>
      <p:pic>
        <p:nvPicPr>
          <p:cNvPr id="5124" name="Picture 4" descr="Dragutin Stražimir (1821.-1891.) - Pozdrav iz Sv. Ivana Zeline - Muzej  Sveti Ivan Zelina">
            <a:extLst>
              <a:ext uri="{FF2B5EF4-FFF2-40B4-BE49-F238E27FC236}">
                <a16:creationId xmlns:a16="http://schemas.microsoft.com/office/drawing/2014/main" id="{4484C1C4-ACCB-49B2-963E-EED6D6DE4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455" y="0"/>
            <a:ext cx="4024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7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E7D9F5-C569-410B-816C-D3924290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Dragutin  </a:t>
            </a:r>
            <a:r>
              <a:rPr lang="hr-HR" dirty="0" err="1"/>
              <a:t>Stražimir</a:t>
            </a:r>
            <a:endParaRPr lang="hr-HR" dirty="0"/>
          </a:p>
        </p:txBody>
      </p:sp>
      <p:pic>
        <p:nvPicPr>
          <p:cNvPr id="1026" name="Picture 2" descr="DRAGUTIN STRAŽIMIR - RATARSTVO ZA PUK -Antikvarijat Vre ...">
            <a:extLst>
              <a:ext uri="{FF2B5EF4-FFF2-40B4-BE49-F238E27FC236}">
                <a16:creationId xmlns:a16="http://schemas.microsoft.com/office/drawing/2014/main" id="{9363AFD5-8F30-4A11-B14B-77152F0A34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55" y="0"/>
            <a:ext cx="57734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A7733CFA-AA24-4941-8254-D7B85628CE63}"/>
              </a:ext>
            </a:extLst>
          </p:cNvPr>
          <p:cNvSpPr/>
          <p:nvPr/>
        </p:nvSpPr>
        <p:spPr>
          <a:xfrm>
            <a:off x="677334" y="2967335"/>
            <a:ext cx="84666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/>
              <a:t>Kao narodni zastupnik u Pešti </a:t>
            </a:r>
          </a:p>
          <a:p>
            <a:r>
              <a:rPr lang="hr-HR" sz="3200" b="1" dirty="0"/>
              <a:t>napisao je knjigu </a:t>
            </a:r>
          </a:p>
          <a:p>
            <a:r>
              <a:rPr lang="hr-HR" sz="3200" b="1" i="1" dirty="0"/>
              <a:t>Ratarstvo za puk</a:t>
            </a:r>
            <a:r>
              <a:rPr lang="hr-HR" sz="3200" b="1" dirty="0"/>
              <a:t> (1880.),</a:t>
            </a:r>
          </a:p>
          <a:p>
            <a:r>
              <a:rPr lang="hr-HR" sz="3200" b="1" dirty="0"/>
              <a:t> također prvu knjigu takve </a:t>
            </a:r>
          </a:p>
          <a:p>
            <a:r>
              <a:rPr lang="hr-HR" sz="3200" b="1" dirty="0"/>
              <a:t> vrste u Hrvatskoj.</a:t>
            </a:r>
          </a:p>
        </p:txBody>
      </p:sp>
    </p:spTree>
    <p:extLst>
      <p:ext uri="{BB962C8B-B14F-4D97-AF65-F5344CB8AC3E}">
        <p14:creationId xmlns:p14="http://schemas.microsoft.com/office/powerpoint/2010/main" val="3178404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EC0FB9-0859-4E4E-9259-200D2675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Dragutin  </a:t>
            </a:r>
            <a:r>
              <a:rPr lang="hr-HR" dirty="0" err="1"/>
              <a:t>Stražimir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C07449-5E66-4EF2-9145-6B3D21C2A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9407"/>
            <a:ext cx="10011381" cy="4691956"/>
          </a:xfrm>
        </p:spPr>
        <p:txBody>
          <a:bodyPr>
            <a:noAutofit/>
          </a:bodyPr>
          <a:lstStyle/>
          <a:p>
            <a:r>
              <a:rPr lang="hr-HR" sz="3200" b="1" dirty="0"/>
              <a:t>Svojim djelovanjem izuzetno doprinosi razvoju poljoprivrede.</a:t>
            </a:r>
          </a:p>
          <a:p>
            <a:r>
              <a:rPr lang="hr-HR" sz="3200" b="1" dirty="0"/>
              <a:t>Posebno  doprinosi razvoju vinogradarstva i vinarstva u zelinskom kraju.</a:t>
            </a:r>
          </a:p>
          <a:p>
            <a:r>
              <a:rPr lang="hr-HR" sz="3200" b="1" dirty="0"/>
              <a:t>Predlaže mjere štednje i sadnju alternativnih kultura ukoliko prvotno posađena kultura nije dala zadovoljavajuće rezultate u uzgoju.</a:t>
            </a:r>
          </a:p>
          <a:p>
            <a:r>
              <a:rPr lang="hr-HR" sz="3200" b="1" dirty="0"/>
              <a:t>Neumorno je radio na poboljšanju uvjeta i kvalitete, te obrazovanju hrvatskih seljaka.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76902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662A65-887B-4AD7-BAB6-6E0356E8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Dragutin  </a:t>
            </a:r>
            <a:r>
              <a:rPr lang="hr-HR" dirty="0" err="1"/>
              <a:t>Stražimir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647DEE-11D3-4F94-B2B1-76E9E183E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b="1"/>
              <a:t>Preminuo 4.</a:t>
            </a:r>
            <a:r>
              <a:rPr lang="hr-HR" sz="3200" b="1" dirty="0"/>
              <a:t> V. 1891. </a:t>
            </a:r>
          </a:p>
          <a:p>
            <a:pPr marL="0" indent="0">
              <a:buNone/>
            </a:pPr>
            <a:r>
              <a:rPr lang="hr-HR" sz="3200" b="1" dirty="0"/>
              <a:t>u Pragu gdje je i pokopan.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3C8F966-9667-41D1-9E4E-67718CED3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96" y="0"/>
            <a:ext cx="6386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50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582610-CEDD-4FBC-809E-F830CE6E1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hr-HR" sz="1800" dirty="0"/>
              <a:t>Izvori fotografija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78BD08-7C33-4DAD-BE25-4CAC28C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45219"/>
            <a:ext cx="8596668" cy="4896143"/>
          </a:xfrm>
        </p:spPr>
        <p:txBody>
          <a:bodyPr>
            <a:normAutofit/>
          </a:bodyPr>
          <a:lstStyle/>
          <a:p>
            <a:r>
              <a:rPr lang="hr-HR" sz="1100" dirty="0">
                <a:hlinkClick r:id="rId2"/>
              </a:rPr>
              <a:t>https://www.muzej-zelina.hr/hr/pozdrav-iz-sv-ivana-zeline/dragutin-strazimir-1821-1891/</a:t>
            </a:r>
            <a:r>
              <a:rPr lang="hr-HR" sz="1100" dirty="0"/>
              <a:t> (Slajd 8.) </a:t>
            </a:r>
          </a:p>
          <a:p>
            <a:r>
              <a:rPr lang="hr-HR" sz="1100" dirty="0">
                <a:hlinkClick r:id="rId3"/>
              </a:rPr>
              <a:t>https://suhiucasi.wordpress.com/2013/03/07/vinske-sorte-grasevina-tekuci-simbol-slavonije/</a:t>
            </a:r>
            <a:r>
              <a:rPr lang="hr-HR" sz="1100" dirty="0"/>
              <a:t> ( Slajd 7.)</a:t>
            </a:r>
          </a:p>
          <a:p>
            <a:r>
              <a:rPr lang="hr-HR" sz="1100" dirty="0">
                <a:hlinkClick r:id="rId2"/>
              </a:rPr>
              <a:t>https://www.muzej-zelina.hr/hr/pozdrav-iz-sv-ivana-zeline/dragutin-strazimir-1821-1891/</a:t>
            </a:r>
            <a:r>
              <a:rPr lang="hr-HR" sz="1100" dirty="0"/>
              <a:t> ( Slajd  9.)</a:t>
            </a:r>
          </a:p>
          <a:p>
            <a:r>
              <a:rPr lang="hr-HR" sz="1100" dirty="0">
                <a:hlinkClick r:id="rId4"/>
              </a:rPr>
              <a:t>https://hr.wikipedia.org/wiki/Izabela_(gro%C5%BE%C4%91e)</a:t>
            </a:r>
            <a:r>
              <a:rPr lang="hr-HR" sz="1100" dirty="0"/>
              <a:t> ( Slajd  11.)</a:t>
            </a:r>
          </a:p>
          <a:p>
            <a:r>
              <a:rPr lang="hr-HR" sz="1100" dirty="0">
                <a:hlinkClick r:id="rId5"/>
              </a:rPr>
              <a:t>https://antikvarijat-studio.hr/vinogradar-proizvod-75823/</a:t>
            </a:r>
            <a:r>
              <a:rPr lang="hr-HR" sz="1100" dirty="0"/>
              <a:t> ( Slajd 12.)</a:t>
            </a:r>
          </a:p>
          <a:p>
            <a:r>
              <a:rPr lang="hr-HR" sz="1100" dirty="0">
                <a:hlinkClick r:id="rId2"/>
              </a:rPr>
              <a:t>https://www.muzej-zelina.hr/hr/pozdrav-iz-sv-ivana-zeline/dragutin-strazimir-1821-1891/</a:t>
            </a:r>
            <a:r>
              <a:rPr lang="hr-HR" sz="1100" dirty="0"/>
              <a:t> (Slajd 13.)</a:t>
            </a:r>
          </a:p>
          <a:p>
            <a:r>
              <a:rPr lang="hr-HR" sz="1100" dirty="0">
                <a:hlinkClick r:id="rId6"/>
              </a:rPr>
              <a:t>https://library.foi.hr/lib/autor.php?page=autdig&amp;B=1&amp;H=&amp;E=E9999IZD-Tiskara%20Platzer,%20VARA%8EDIN&amp;A=0000010713&amp;upit=Dragutin%20Stra%9Eimir</a:t>
            </a:r>
            <a:r>
              <a:rPr lang="hr-HR" sz="1100" dirty="0"/>
              <a:t> ( Slajd 14.)</a:t>
            </a:r>
          </a:p>
          <a:p>
            <a:r>
              <a:rPr lang="hr-HR" sz="1100" dirty="0">
                <a:hlinkClick r:id="rId2"/>
              </a:rPr>
              <a:t>https://www.muzej-zelina.hr/hr/pozdrav-iz-sv-ivana-zeline/dragutin-strazimir-1821-1891/</a:t>
            </a:r>
            <a:r>
              <a:rPr lang="hr-HR" sz="1100" dirty="0"/>
              <a:t> ( Slajd 15. )</a:t>
            </a:r>
          </a:p>
          <a:p>
            <a:r>
              <a:rPr lang="hr-HR" sz="1100" dirty="0">
                <a:hlinkClick r:id="rId7"/>
              </a:rPr>
              <a:t>https://www.njuskalo.hr/strucna-literatura/dragutin-strazimir-ratarstvo-puk-oglas-29162031</a:t>
            </a:r>
            <a:r>
              <a:rPr lang="hr-HR" sz="1100" dirty="0"/>
              <a:t> ( Slajd 16. )</a:t>
            </a:r>
          </a:p>
          <a:p>
            <a:r>
              <a:rPr lang="hr-HR" sz="1100" dirty="0">
                <a:hlinkClick r:id="rId8"/>
              </a:rPr>
              <a:t>https://www.muzej-zelina.hr/hr/nakladnistvo/dragutin-strazimir/</a:t>
            </a:r>
            <a:r>
              <a:rPr lang="hr-HR" sz="1100" dirty="0"/>
              <a:t> (Slajd 2.)</a:t>
            </a:r>
          </a:p>
          <a:p>
            <a:r>
              <a:rPr lang="hr-HR" sz="1100" dirty="0">
                <a:hlinkClick r:id="rId9"/>
              </a:rPr>
              <a:t>https://m.facebook.com/%C5%BDupa-Sveti-Nikola-biskup-Donja-Zelina-110364017585799/</a:t>
            </a:r>
            <a:r>
              <a:rPr lang="hr-HR" sz="1100" dirty="0"/>
              <a:t> (Slajd  5.)</a:t>
            </a:r>
          </a:p>
        </p:txBody>
      </p:sp>
    </p:spTree>
    <p:extLst>
      <p:ext uri="{BB962C8B-B14F-4D97-AF65-F5344CB8AC3E}">
        <p14:creationId xmlns:p14="http://schemas.microsoft.com/office/powerpoint/2010/main" val="2458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B02D4A-8CBA-496E-94FF-EA08A7CE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Dragutin  </a:t>
            </a:r>
            <a:r>
              <a:rPr lang="hr-HR" dirty="0" err="1"/>
              <a:t>Stražimir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5DAAFA-86F6-4A8F-8499-288FB9453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hr-HR" sz="3200" b="1" dirty="0"/>
              <a:t>Hrvatski svećenik, pisac i narodni prosvjetitelj </a:t>
            </a:r>
          </a:p>
          <a:p>
            <a:r>
              <a:rPr lang="hr-HR" sz="3200" b="1" dirty="0"/>
              <a:t>Rođen u Velikom Bukovcu 27. IX. 1821. </a:t>
            </a:r>
          </a:p>
          <a:p>
            <a:pPr marL="0" indent="0">
              <a:buNone/>
            </a:pPr>
            <a:r>
              <a:rPr lang="hr-HR" sz="3200" b="1" dirty="0"/>
              <a:t>   kao Karlo </a:t>
            </a:r>
            <a:r>
              <a:rPr lang="hr-HR" sz="3200" b="1" dirty="0" err="1"/>
              <a:t>Wachter</a:t>
            </a:r>
            <a:endParaRPr lang="hr-HR" sz="3200" b="1" dirty="0"/>
          </a:p>
          <a:p>
            <a:endParaRPr lang="hr-HR" dirty="0"/>
          </a:p>
        </p:txBody>
      </p:sp>
      <p:pic>
        <p:nvPicPr>
          <p:cNvPr id="1028" name="Picture 4" descr="Dragutin Stražimir (1821.-1891.) - Pozdrav iz Sv. Ivana Zeline - Muzej  Sveti Ivan Zelina">
            <a:extLst>
              <a:ext uri="{FF2B5EF4-FFF2-40B4-BE49-F238E27FC236}">
                <a16:creationId xmlns:a16="http://schemas.microsoft.com/office/drawing/2014/main" id="{8A578CE2-71CF-40E7-AFD0-74FDF8795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84" y="0"/>
            <a:ext cx="3453416" cy="376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7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09C8CE-0553-4F70-9CA5-F1F82F01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Dragutin  </a:t>
            </a:r>
            <a:r>
              <a:rPr lang="hr-HR" dirty="0" err="1"/>
              <a:t>Stražimir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C2A7AB-4355-41C1-8C89-F063587F2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35837"/>
            <a:ext cx="10153423" cy="4505525"/>
          </a:xfrm>
        </p:spPr>
        <p:txBody>
          <a:bodyPr>
            <a:normAutofit/>
          </a:bodyPr>
          <a:lstStyle/>
          <a:p>
            <a:pPr algn="just"/>
            <a:r>
              <a:rPr lang="hr-HR" sz="2800" b="1" dirty="0"/>
              <a:t>Godina 1848. - prekretnica u </a:t>
            </a:r>
            <a:r>
              <a:rPr lang="hr-HR" sz="2800" b="1" dirty="0" err="1"/>
              <a:t>Wachterovu</a:t>
            </a:r>
            <a:r>
              <a:rPr lang="hr-HR" sz="2800" b="1" dirty="0"/>
              <a:t> životu. </a:t>
            </a:r>
          </a:p>
          <a:p>
            <a:pPr algn="just"/>
            <a:r>
              <a:rPr lang="hr-HR" sz="2800" b="1" dirty="0"/>
              <a:t>Zagorsko krupno plemstvo simpatizira s mađarskom revolucijom jer mu Mađari obećavaju pravednu odštetu.</a:t>
            </a:r>
          </a:p>
          <a:p>
            <a:pPr algn="just"/>
            <a:r>
              <a:rPr lang="hr-HR" sz="2800" b="1" dirty="0"/>
              <a:t> </a:t>
            </a:r>
            <a:r>
              <a:rPr lang="hr-HR" sz="2800" b="1" dirty="0" err="1"/>
              <a:t>Stražimir</a:t>
            </a:r>
            <a:r>
              <a:rPr lang="hr-HR" sz="2800" b="1" dirty="0"/>
              <a:t> staje na stranu kmetova koji traže slobodu i mogućnost da se razvijaju kao individualne gospodarske jedinice. </a:t>
            </a:r>
          </a:p>
          <a:p>
            <a:pPr algn="just"/>
            <a:r>
              <a:rPr lang="hr-HR" sz="2800" b="1" dirty="0"/>
              <a:t>Godina 1848. označuje prekid </a:t>
            </a:r>
            <a:r>
              <a:rPr lang="hr-HR" sz="2800" b="1" dirty="0" err="1"/>
              <a:t>Stražimira</a:t>
            </a:r>
            <a:r>
              <a:rPr lang="hr-HR" sz="2800" b="1" dirty="0"/>
              <a:t> s plemstvom i okretanje reformama toliko potrebnima seoskom društvu u Hrvatskoj</a:t>
            </a:r>
            <a:r>
              <a:rPr lang="hr-HR" b="1" dirty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114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BD9A5D-AA2B-48A6-9A8B-277C1AA1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Dragutin  </a:t>
            </a:r>
            <a:r>
              <a:rPr lang="hr-HR" dirty="0" err="1"/>
              <a:t>Stražimir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8AD40A-8DAD-4AE8-A47C-7DD99D082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3200" b="1" dirty="0"/>
              <a:t>Godine 1849. dozvolom kraljevske Zemaljske vlade mijenja prezime u </a:t>
            </a:r>
            <a:r>
              <a:rPr lang="hr-HR" sz="3200" b="1" dirty="0" err="1"/>
              <a:t>Stražimir</a:t>
            </a:r>
            <a:r>
              <a:rPr lang="hr-HR" sz="3200" b="1" dirty="0"/>
              <a:t>, što je zapravo prijevod prezimena </a:t>
            </a:r>
            <a:r>
              <a:rPr lang="hr-HR" sz="3200" b="1" dirty="0" err="1"/>
              <a:t>Wachter</a:t>
            </a:r>
            <a:r>
              <a:rPr lang="hr-HR" sz="3200" b="1" dirty="0"/>
              <a:t>.</a:t>
            </a:r>
          </a:p>
          <a:p>
            <a:r>
              <a:rPr lang="hr-HR" sz="3200" b="1" dirty="0"/>
              <a:t> Promijenio je i ime te se od tada potpisuje kao Dragutin </a:t>
            </a:r>
            <a:r>
              <a:rPr lang="hr-HR" sz="3200" b="1" dirty="0" err="1"/>
              <a:t>Stražimir</a:t>
            </a:r>
            <a:r>
              <a:rPr lang="hr-HR" sz="3200" b="1" dirty="0"/>
              <a:t>, imenom pod kojim je ušao u gospodarsku i kulturnu povijest Hrvatske.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58614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1DCA40-AE90-4369-A90C-C9E51E11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Dragutin  </a:t>
            </a:r>
            <a:r>
              <a:rPr lang="hr-HR" dirty="0" err="1"/>
              <a:t>Stražimir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34EBCA-20BB-4D92-A0D8-4C532FD44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3200" b="1" dirty="0"/>
              <a:t>Godine 1851. </a:t>
            </a:r>
            <a:r>
              <a:rPr lang="hr-HR" sz="3200" b="1" dirty="0" err="1"/>
              <a:t>Stražimir</a:t>
            </a:r>
            <a:r>
              <a:rPr lang="hr-HR" sz="3200" b="1" dirty="0"/>
              <a:t> prihvaća poziv zelinskog vlastelina Dragutina </a:t>
            </a:r>
            <a:r>
              <a:rPr lang="hr-HR" sz="3200" b="1" dirty="0" err="1"/>
              <a:t>Domjanića</a:t>
            </a:r>
            <a:r>
              <a:rPr lang="hr-HR" sz="3200" b="1" dirty="0"/>
              <a:t> i preuzima  župu Svetog Nikole u Donjoj Zelini.</a:t>
            </a:r>
          </a:p>
          <a:p>
            <a:r>
              <a:rPr lang="hr-HR" sz="3200" b="1" dirty="0"/>
              <a:t>Prvo je bio upravitelj, a zatim župnik. </a:t>
            </a:r>
          </a:p>
          <a:p>
            <a:r>
              <a:rPr lang="hr-HR" sz="3200" b="1" dirty="0"/>
              <a:t>Godine 1852. osniva  pučku školu svjestan važnosti pismenosti za razvoj čovjeka i naroda</a:t>
            </a:r>
            <a:endParaRPr lang="hr-HR" sz="3200" dirty="0"/>
          </a:p>
          <a:p>
            <a:endParaRPr lang="hr-HR" dirty="0"/>
          </a:p>
        </p:txBody>
      </p:sp>
      <p:pic>
        <p:nvPicPr>
          <p:cNvPr id="3074" name="Picture 2" descr="Župa Sveti Nikola biskup Donja Zelina - Home | Facebook">
            <a:extLst>
              <a:ext uri="{FF2B5EF4-FFF2-40B4-BE49-F238E27FC236}">
                <a16:creationId xmlns:a16="http://schemas.microsoft.com/office/drawing/2014/main" id="{067FB60C-BE50-438A-97A2-C22487966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72" y="2786357"/>
            <a:ext cx="3372267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64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CAEA34-30CD-4786-BE1A-B837535A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Dragutin  </a:t>
            </a:r>
            <a:r>
              <a:rPr lang="hr-HR" dirty="0" err="1"/>
              <a:t>Stražimir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A6EF49-6E1E-47E0-8621-6EF10627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160589"/>
            <a:ext cx="756114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3200" b="1" dirty="0" err="1"/>
              <a:t>Stražimir</a:t>
            </a:r>
            <a:r>
              <a:rPr lang="hr-HR" sz="3200" b="1" dirty="0"/>
              <a:t>  24. rujna 1860. organizira prvu gospodarsku izložbu u Hrvatskoj.</a:t>
            </a:r>
          </a:p>
          <a:p>
            <a:pPr marL="0" indent="0">
              <a:buNone/>
            </a:pP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594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3AB9D4-A664-426C-BEED-FDF128E0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Dragutin  </a:t>
            </a:r>
            <a:r>
              <a:rPr lang="hr-HR" dirty="0" err="1"/>
              <a:t>Stražimir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6BD73D-A4FD-481E-8B13-B65FDE91D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b="1" dirty="0"/>
              <a:t>Uspjeh izložbe ga je potaknuo na </a:t>
            </a:r>
          </a:p>
          <a:p>
            <a:pPr marL="0" indent="0">
              <a:buNone/>
            </a:pPr>
            <a:r>
              <a:rPr lang="hr-HR" sz="3200" b="1" dirty="0"/>
              <a:t>   sadnju novog vinograda 1861. i 1862. </a:t>
            </a:r>
          </a:p>
          <a:p>
            <a:pPr marL="0" indent="0">
              <a:buNone/>
            </a:pPr>
            <a:r>
              <a:rPr lang="hr-HR" sz="3200" b="1" dirty="0"/>
              <a:t>    na površini tri i pol jutra.</a:t>
            </a:r>
          </a:p>
          <a:p>
            <a:r>
              <a:rPr lang="hr-HR" sz="3200" b="1" dirty="0"/>
              <a:t>U vinogradu sadi tadašnju sortu </a:t>
            </a:r>
          </a:p>
          <a:p>
            <a:pPr marL="0" indent="0">
              <a:buNone/>
            </a:pPr>
            <a:r>
              <a:rPr lang="hr-HR" sz="3200" b="1" dirty="0"/>
              <a:t>   grašicu, današnju graševinu.</a:t>
            </a:r>
          </a:p>
          <a:p>
            <a:endParaRPr lang="hr-HR" dirty="0"/>
          </a:p>
        </p:txBody>
      </p:sp>
      <p:pic>
        <p:nvPicPr>
          <p:cNvPr id="5122" name="Picture 2" descr="VINSKE SORTE/ GRAŠEVINA | Suhi u čaši">
            <a:extLst>
              <a:ext uri="{FF2B5EF4-FFF2-40B4-BE49-F238E27FC236}">
                <a16:creationId xmlns:a16="http://schemas.microsoft.com/office/drawing/2014/main" id="{CCE75D74-D427-41D7-9926-2C678AC12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11" y="1482571"/>
            <a:ext cx="3750105" cy="53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6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902263-DA71-4E70-9384-89FB6CDE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Dragutin  </a:t>
            </a:r>
            <a:r>
              <a:rPr lang="hr-HR" dirty="0" err="1"/>
              <a:t>Stražimir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51C9C5-5C0B-4741-ADC4-40700CEBB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3200" b="1" dirty="0"/>
              <a:t>Sudjeluje  i na Prvoj dalmatinsko-hrvatsko-slavonskoj gospodarskoj izložbi u ljeto 1864. u Zagrebu.</a:t>
            </a:r>
          </a:p>
          <a:p>
            <a:r>
              <a:rPr lang="hr-HR" sz="3200" b="1" dirty="0"/>
              <a:t>Za svoje izloške dobiva </a:t>
            </a:r>
          </a:p>
          <a:p>
            <a:pPr marL="0" indent="0">
              <a:buNone/>
            </a:pPr>
            <a:r>
              <a:rPr lang="hr-HR" sz="3200" b="1" dirty="0"/>
              <a:t>   srebrnu kolajnu i diplomu.</a:t>
            </a:r>
          </a:p>
          <a:p>
            <a:r>
              <a:rPr lang="hr-HR" sz="3200" b="1" dirty="0"/>
              <a:t>5. rujna 1864. izabran je za</a:t>
            </a:r>
          </a:p>
          <a:p>
            <a:pPr marL="0" indent="0">
              <a:buNone/>
            </a:pPr>
            <a:r>
              <a:rPr lang="hr-HR" sz="3200" b="1" dirty="0"/>
              <a:t>   predsjednika gospodarske </a:t>
            </a:r>
          </a:p>
          <a:p>
            <a:pPr marL="0" indent="0">
              <a:buNone/>
            </a:pPr>
            <a:r>
              <a:rPr lang="hr-HR" sz="3200" b="1" dirty="0"/>
              <a:t>   podružnice Sveti Ivan Zelina.</a:t>
            </a:r>
            <a:endParaRPr lang="hr-HR" sz="3200" dirty="0"/>
          </a:p>
        </p:txBody>
      </p:sp>
      <p:pic>
        <p:nvPicPr>
          <p:cNvPr id="4" name="Picture 2" descr="Podravski krajišnici na prvoj Gospodarskoj izložbi u Zagrebu 1864. godine -  Podravske širine">
            <a:extLst>
              <a:ext uri="{FF2B5EF4-FFF2-40B4-BE49-F238E27FC236}">
                <a16:creationId xmlns:a16="http://schemas.microsoft.com/office/drawing/2014/main" id="{B6CEAA0C-1B27-4C10-B728-A4A46ABD4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22" y="3116062"/>
            <a:ext cx="5591249" cy="35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D0005C-9B0C-4CC8-B0BF-9CD08D87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Dragutin  </a:t>
            </a:r>
            <a:r>
              <a:rPr lang="hr-HR" dirty="0" err="1"/>
              <a:t>Stražimir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F4A5A6-CF24-4EA4-A16E-DA98D60C3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b="1" dirty="0"/>
              <a:t>Svoje proizvode izlaže  na velikoj sveopćoj gospodarskoj izložbi u Beču 1867. godine. </a:t>
            </a:r>
          </a:p>
          <a:p>
            <a:r>
              <a:rPr lang="hr-HR" sz="3200" b="1" dirty="0"/>
              <a:t>Na izložbi dobiva bakrenu kolajnu.</a:t>
            </a:r>
            <a:endParaRPr lang="hr-HR" sz="3200" dirty="0"/>
          </a:p>
          <a:p>
            <a:endParaRPr lang="hr-HR" dirty="0"/>
          </a:p>
        </p:txBody>
      </p:sp>
      <p:pic>
        <p:nvPicPr>
          <p:cNvPr id="2050" name="Picture 2" descr="Dragutin Stražimir (1821.-1891.) - Pozdrav iz Sv. Ivana Zeline - Muzej  Sveti Ivan Zelina">
            <a:extLst>
              <a:ext uri="{FF2B5EF4-FFF2-40B4-BE49-F238E27FC236}">
                <a16:creationId xmlns:a16="http://schemas.microsoft.com/office/drawing/2014/main" id="{A1E16F54-477D-4BC1-BFA5-37CC1D723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925" y="3360969"/>
            <a:ext cx="4131076" cy="349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3616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1E45DDC70B3F4CB7D93E3D9C5BE227" ma:contentTypeVersion="7" ma:contentTypeDescription="Stvaranje novog dokumenta." ma:contentTypeScope="" ma:versionID="c5fd9ee1a70b8b02c73026a22d0dc25f">
  <xsd:schema xmlns:xsd="http://www.w3.org/2001/XMLSchema" xmlns:xs="http://www.w3.org/2001/XMLSchema" xmlns:p="http://schemas.microsoft.com/office/2006/metadata/properties" xmlns:ns2="64a39961-3285-4b83-ab38-a53665f7c43d" targetNamespace="http://schemas.microsoft.com/office/2006/metadata/properties" ma:root="true" ma:fieldsID="edd6635aea7029a06dd1a0c64d2d2132" ns2:_="">
    <xsd:import namespace="64a39961-3285-4b83-ab38-a53665f7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9961-3285-4b83-ab38-a53665f7c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89DB85-7D55-41C7-8B8A-F990CBDE7C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a39961-3285-4b83-ab38-a53665f7c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18129E-C867-4BF2-B8C1-4AC535CD04E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89375E-5D12-4BAF-A03C-CD2275B8DA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</TotalTime>
  <Words>694</Words>
  <Application>Microsoft Office PowerPoint</Application>
  <PresentationFormat>Široki zaslon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Faseta</vt:lpstr>
      <vt:lpstr>Dragutin  Stražimir </vt:lpstr>
      <vt:lpstr>Dragutin  Stražimir</vt:lpstr>
      <vt:lpstr>Dragutin  Stražimir</vt:lpstr>
      <vt:lpstr>Dragutin  Stražimir</vt:lpstr>
      <vt:lpstr>Dragutin  Stražimir</vt:lpstr>
      <vt:lpstr>Dragutin  Stražimir</vt:lpstr>
      <vt:lpstr>Dragutin  Stražimir</vt:lpstr>
      <vt:lpstr>Dragutin  Stražimir</vt:lpstr>
      <vt:lpstr>Dragutin  Stražimir</vt:lpstr>
      <vt:lpstr>Dragutin  Stražimir</vt:lpstr>
      <vt:lpstr>Dragutin Stražimir</vt:lpstr>
      <vt:lpstr>Dragutin  Stražimir</vt:lpstr>
      <vt:lpstr>Dragutin  Stražimir</vt:lpstr>
      <vt:lpstr>Dragutin  Stražimir</vt:lpstr>
      <vt:lpstr>Dragutin  Stražimir</vt:lpstr>
      <vt:lpstr>Dragutin  Stražimir</vt:lpstr>
      <vt:lpstr>Dragutin  Stražimir</vt:lpstr>
      <vt:lpstr>Dragutin  Stražimir</vt:lpstr>
      <vt:lpstr>Izvori fotografija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Dragutin  Stražimir</dc:title>
  <dc:creator>Korisnik</dc:creator>
  <cp:lastModifiedBy>Korisnik</cp:lastModifiedBy>
  <cp:revision>30</cp:revision>
  <dcterms:created xsi:type="dcterms:W3CDTF">2021-03-11T15:45:19Z</dcterms:created>
  <dcterms:modified xsi:type="dcterms:W3CDTF">2021-04-12T17:38:09Z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0x010100D31E45DDC70B3F4CB7D93E3D9C5BE227</vt:lpwstr>
  </property>
</Properties>
</file>