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70" r:id="rId6"/>
    <p:sldId id="257" r:id="rId7"/>
    <p:sldId id="268" r:id="rId8"/>
    <p:sldId id="269" r:id="rId9"/>
    <p:sldId id="293" r:id="rId10"/>
    <p:sldId id="294" r:id="rId11"/>
    <p:sldId id="276" r:id="rId12"/>
    <p:sldId id="260" r:id="rId13"/>
    <p:sldId id="277" r:id="rId14"/>
    <p:sldId id="262" r:id="rId15"/>
    <p:sldId id="275" r:id="rId16"/>
    <p:sldId id="278" r:id="rId17"/>
    <p:sldId id="280" r:id="rId18"/>
    <p:sldId id="286" r:id="rId19"/>
    <p:sldId id="281" r:id="rId20"/>
    <p:sldId id="290" r:id="rId21"/>
    <p:sldId id="291" r:id="rId22"/>
    <p:sldId id="272" r:id="rId23"/>
    <p:sldId id="273" r:id="rId24"/>
    <p:sldId id="274" r:id="rId25"/>
    <p:sldId id="295" r:id="rId26"/>
    <p:sldId id="292" r:id="rId2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044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3233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775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703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144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520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446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7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561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325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73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BB01A-3283-4227-97A8-A0DEE91854E5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D623-4C36-4954-A253-75AC250CFA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946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199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861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Algerian" panose="04020705040A02060702" pitchFamily="82" charset="0"/>
              </a:rPr>
              <a:t>Srednja škola Dragutina </a:t>
            </a:r>
            <a:r>
              <a:rPr lang="hr-HR" dirty="0" err="1">
                <a:solidFill>
                  <a:schemeClr val="bg1"/>
                </a:solidFill>
                <a:latin typeface="Algerian" panose="04020705040A02060702" pitchFamily="82" charset="0"/>
              </a:rPr>
              <a:t>Stražimira</a:t>
            </a:r>
            <a:endParaRPr lang="hr-HR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-304800" y="5225554"/>
            <a:ext cx="118346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					30 godina srednje škole</a:t>
            </a:r>
            <a:br>
              <a:rPr lang="hr-HR" sz="3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hr-HR" sz="3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	</a:t>
            </a:r>
            <a:r>
              <a:rPr lang="hr-HR" sz="3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28 godina OBRAZOVNOG </a:t>
            </a:r>
            <a:r>
              <a:rPr lang="hr-HR" sz="35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SEKToRA</a:t>
            </a:r>
            <a:r>
              <a:rPr lang="hr-HR" sz="3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STROJARSTVA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199696" y="87951"/>
            <a:ext cx="242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LIPANJ, 2021.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0657490" y="6581001"/>
            <a:ext cx="15345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Mateja </a:t>
            </a:r>
            <a:r>
              <a:rPr lang="hr-HR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benjak</a:t>
            </a:r>
            <a:endParaRPr lang="hr-HR" sz="1300" dirty="0">
              <a:solidFill>
                <a:schemeClr val="tx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3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….a što radi automehaničar </a:t>
            </a:r>
            <a:endParaRPr lang="hr-H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87289" y="2729514"/>
            <a:ext cx="10515600" cy="24100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AUTOMEHANIČAR</a:t>
            </a:r>
          </a:p>
          <a:p>
            <a:pPr lvl="1"/>
            <a:r>
              <a:rPr lang="hr-HR" sz="3000" dirty="0">
                <a:latin typeface="Comic Sans MS" panose="030F0702030302020204" pitchFamily="66" charset="0"/>
              </a:rPr>
              <a:t>mora usavršiti područja pregleda i popravka motora s unutrašnjim izgaranjem i sustava vezanih na motore, transmisije, voznog sklopa vozila, elektroničkih regulacijskih sustava i dijagnostike motornih vozila</a:t>
            </a:r>
          </a:p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000" l="366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66" y="161965"/>
            <a:ext cx="1528723" cy="1528723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9233337" y="6558925"/>
            <a:ext cx="3042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Prezentacija_Skole_20192020</a:t>
            </a:r>
          </a:p>
        </p:txBody>
      </p:sp>
    </p:spTree>
    <p:extLst>
      <p:ext uri="{BB962C8B-B14F-4D97-AF65-F5344CB8AC3E}">
        <p14:creationId xmlns:p14="http://schemas.microsoft.com/office/powerpoint/2010/main" val="13705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23482" t="25435" r="6212" b="10863"/>
          <a:stretch/>
        </p:blipFill>
        <p:spPr>
          <a:xfrm>
            <a:off x="849390" y="555934"/>
            <a:ext cx="10714617" cy="546080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9149254" y="6558925"/>
            <a:ext cx="3042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Prezentacija_Skole_20192020</a:t>
            </a:r>
          </a:p>
        </p:txBody>
      </p:sp>
    </p:spTree>
    <p:extLst>
      <p:ext uri="{BB962C8B-B14F-4D97-AF65-F5344CB8AC3E}">
        <p14:creationId xmlns:p14="http://schemas.microsoft.com/office/powerpoint/2010/main" val="1106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Znanje se primjenjuje i na natjecanjima</a:t>
            </a:r>
            <a:endParaRPr lang="hr-HR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11238186" cy="4848444"/>
          </a:xfrm>
        </p:spPr>
        <p:txBody>
          <a:bodyPr>
            <a:normAutofit lnSpcReduction="10000"/>
          </a:bodyPr>
          <a:lstStyle/>
          <a:p>
            <a:r>
              <a:rPr lang="hr-HR" sz="2500" dirty="0">
                <a:solidFill>
                  <a:schemeClr val="accent6"/>
                </a:solidFill>
                <a:latin typeface="Comic Sans MS" panose="030F0702030302020204" pitchFamily="66" charset="0"/>
              </a:rPr>
              <a:t>Od 2015. godine učenici sudjeluju i na Međužupanijskim natjecanjima iz strojarskih zanimanja koja im pružaju mogućnost postizanja visokih rezultata na istima.</a:t>
            </a:r>
          </a:p>
          <a:p>
            <a:endParaRPr lang="hr-HR" sz="2500" dirty="0">
              <a:latin typeface="Comic Sans MS" panose="030F0702030302020204" pitchFamily="66" charset="0"/>
            </a:endParaRPr>
          </a:p>
          <a:p>
            <a:r>
              <a:rPr lang="hr-HR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Prvi učenici na Međužupanijskom natjecanju učenika automehaničara bili su </a:t>
            </a:r>
            <a:r>
              <a:rPr lang="hr-HR" sz="25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Vedran </a:t>
            </a:r>
            <a:r>
              <a:rPr lang="hr-HR" sz="25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Banovec</a:t>
            </a:r>
            <a:r>
              <a:rPr lang="hr-HR" sz="25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 </a:t>
            </a:r>
            <a:r>
              <a:rPr lang="hr-HR" sz="25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Ivan </a:t>
            </a:r>
            <a:r>
              <a:rPr lang="hr-HR" sz="25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Sesvečanec</a:t>
            </a:r>
            <a:r>
              <a:rPr lang="hr-HR" sz="25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 Zagrebu 2015. godine.</a:t>
            </a:r>
          </a:p>
          <a:p>
            <a:endParaRPr lang="hr-HR" sz="2500" dirty="0">
              <a:latin typeface="Comic Sans MS" panose="030F0702030302020204" pitchFamily="66" charset="0"/>
            </a:endParaRPr>
          </a:p>
          <a:p>
            <a:r>
              <a:rPr lang="hr-H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2020. godine na Međužupanijskom natjecanju učenika </a:t>
            </a:r>
            <a:r>
              <a:rPr lang="hr-HR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automehatroničara</a:t>
            </a:r>
            <a:r>
              <a:rPr lang="hr-H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sudjelovao je </a:t>
            </a:r>
            <a:r>
              <a:rPr lang="hr-HR" sz="25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Dario </a:t>
            </a:r>
            <a:r>
              <a:rPr lang="hr-HR" sz="25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Šumak</a:t>
            </a:r>
            <a:r>
              <a:rPr lang="hr-HR" sz="25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endParaRPr lang="hr-HR" sz="2500" b="1" dirty="0">
              <a:latin typeface="Comic Sans MS" panose="030F0702030302020204" pitchFamily="66" charset="0"/>
            </a:endParaRPr>
          </a:p>
          <a:p>
            <a:r>
              <a:rPr lang="hr-HR" sz="2500" dirty="0">
                <a:solidFill>
                  <a:schemeClr val="accent4"/>
                </a:solidFill>
                <a:latin typeface="Comic Sans MS" panose="030F0702030302020204" pitchFamily="66" charset="0"/>
              </a:rPr>
              <a:t>Ove nastavne godine (2021./2021.) na Međužupanijskom natjecanju učenika </a:t>
            </a:r>
            <a:r>
              <a:rPr lang="hr-HR" sz="2500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automehatroničara</a:t>
            </a:r>
            <a:r>
              <a:rPr lang="hr-HR" sz="2500" dirty="0">
                <a:solidFill>
                  <a:schemeClr val="accent4"/>
                </a:solidFill>
                <a:latin typeface="Comic Sans MS" panose="030F0702030302020204" pitchFamily="66" charset="0"/>
              </a:rPr>
              <a:t> trebao je sudjelovati učenik 3.b razreda, </a:t>
            </a:r>
            <a:r>
              <a:rPr lang="hr-HR" sz="25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Ivan </a:t>
            </a:r>
            <a:r>
              <a:rPr lang="hr-HR" sz="2500" b="1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Komšo</a:t>
            </a:r>
            <a:r>
              <a:rPr lang="hr-HR" sz="2500" dirty="0">
                <a:solidFill>
                  <a:schemeClr val="accent4"/>
                </a:solidFill>
                <a:latin typeface="Comic Sans MS" panose="030F0702030302020204" pitchFamily="66" charset="0"/>
              </a:rPr>
              <a:t>-otkazano sudjelovanje radi </a:t>
            </a:r>
            <a:r>
              <a:rPr lang="hr-HR" sz="2500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pandemije</a:t>
            </a:r>
            <a:r>
              <a:rPr lang="hr-HR" sz="2500" dirty="0">
                <a:solidFill>
                  <a:schemeClr val="accent4"/>
                </a:solidFill>
                <a:latin typeface="Comic Sans MS" panose="030F0702030302020204" pitchFamily="66" charset="0"/>
              </a:rPr>
              <a:t> Covid-19 virusa 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7756634" y="6616497"/>
            <a:ext cx="4493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Klara Jasna Žagar-28 godina u Srednjoj školi Zelina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/>
          <a:stretch/>
        </p:blipFill>
        <p:spPr>
          <a:xfrm>
            <a:off x="11430296" y="5767400"/>
            <a:ext cx="622977" cy="6410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23" b="89844" l="12012" r="922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91" y="57259"/>
            <a:ext cx="1768366" cy="17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A također se izrađuju i plakati te različiti radovi…</a:t>
            </a:r>
            <a:endParaRPr lang="hr-HR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011850" y="6589764"/>
            <a:ext cx="61800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https://strojarstvo-zelina.weebly.com/ , uređuje: K. J. Žagar</a:t>
            </a:r>
          </a:p>
        </p:txBody>
      </p:sp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33" y="2384550"/>
            <a:ext cx="3959384" cy="292650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25" y="1731704"/>
            <a:ext cx="3433599" cy="488889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4" y="1690688"/>
            <a:ext cx="3722086" cy="49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Ništa bez </a:t>
            </a:r>
            <a:r>
              <a:rPr lang="hr-HR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izvanučioničke</a:t>
            </a:r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nastave </a:t>
            </a:r>
            <a:endParaRPr lang="hr-HR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8944303" y="6558925"/>
            <a:ext cx="3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Izvori: Željko </a:t>
            </a:r>
            <a:r>
              <a:rPr lang="hr-HR" sz="1500" dirty="0" err="1"/>
              <a:t>Turković</a:t>
            </a:r>
            <a:r>
              <a:rPr lang="hr-HR" sz="1500" dirty="0"/>
              <a:t>, Klara Jasna Žagar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2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5" y="102366"/>
            <a:ext cx="1186377" cy="1234910"/>
          </a:xfrm>
          <a:prstGeom prst="rect">
            <a:avLst/>
          </a:prstGeom>
        </p:spPr>
      </p:pic>
      <p:pic>
        <p:nvPicPr>
          <p:cNvPr id="9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7" y="1569335"/>
            <a:ext cx="5179009" cy="3884256"/>
          </a:xfrm>
        </p:spPr>
      </p:pic>
      <p:pic>
        <p:nvPicPr>
          <p:cNvPr id="13" name="Rezervirano mjesto sadržaj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17" y="2129793"/>
            <a:ext cx="5835339" cy="437650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876597" y="1648066"/>
            <a:ext cx="393086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←Tvrtka „</a:t>
            </a:r>
            <a:r>
              <a:rPr lang="hr-HR" dirty="0" err="1">
                <a:latin typeface="Comic Sans MS" panose="030F0702030302020204" pitchFamily="66" charset="0"/>
              </a:rPr>
              <a:t>Hidropneumatika</a:t>
            </a:r>
            <a:r>
              <a:rPr lang="hr-HR" dirty="0">
                <a:latin typeface="Comic Sans MS" panose="030F0702030302020204" pitchFamily="66" charset="0"/>
              </a:rPr>
              <a:t>”, 2018.</a:t>
            </a:r>
          </a:p>
        </p:txBody>
      </p:sp>
      <p:sp>
        <p:nvSpPr>
          <p:cNvPr id="6" name="Pravokutnik 5"/>
          <p:cNvSpPr/>
          <p:nvPr/>
        </p:nvSpPr>
        <p:spPr>
          <a:xfrm>
            <a:off x="1947043" y="5685650"/>
            <a:ext cx="392955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Tvrtka „Rimac Automobili”, 2019.</a:t>
            </a:r>
            <a:r>
              <a:rPr lang="hr-HR" dirty="0"/>
              <a:t>→</a:t>
            </a:r>
            <a:endParaRPr lang="hr-H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8795" y="1744718"/>
            <a:ext cx="11227677" cy="23865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hr-HR" sz="6200" b="1" dirty="0">
                <a:solidFill>
                  <a:schemeClr val="tx1"/>
                </a:solidFill>
                <a:latin typeface="Comic Sans MS" panose="030F0702030302020204" pitchFamily="66" charset="0"/>
              </a:rPr>
              <a:t>Da nije bilo (da nema) razvijanja strojarstva, ne bi bilo ni strojarskih zanimanja</a:t>
            </a:r>
            <a:endParaRPr lang="hr-HR" sz="62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9750" l="0" r="100000">
                        <a14:foregroundMark x1="12000" y1="56500" x2="12000" y2="56500"/>
                        <a14:foregroundMark x1="88250" y1="55500" x2="88250" y2="5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64" y="3956802"/>
            <a:ext cx="2867138" cy="28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1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Što je to strojarstvo?</a:t>
            </a:r>
            <a:endParaRPr lang="hr-HR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Rezervirano mjesto sadržaja 9"/>
          <p:cNvSpPr>
            <a:spLocks noGrp="1"/>
          </p:cNvSpPr>
          <p:nvPr>
            <p:ph idx="1"/>
          </p:nvPr>
        </p:nvSpPr>
        <p:spPr>
          <a:xfrm>
            <a:off x="838200" y="1531335"/>
            <a:ext cx="10515600" cy="5027590"/>
          </a:xfrm>
        </p:spPr>
        <p:txBody>
          <a:bodyPr>
            <a:noAutofit/>
          </a:bodyPr>
          <a:lstStyle/>
          <a:p>
            <a:r>
              <a:rPr lang="hr-HR" sz="2500" dirty="0">
                <a:latin typeface="Comic Sans MS" panose="030F0702030302020204" pitchFamily="66" charset="0"/>
              </a:rPr>
              <a:t>Strojarstvo je stručna djelatnost i znanstvena grana koja obuhvaća projektiranje, proizvodnju i iskorištavanje energetskih, radnih i alatnih strojeva, uređaja za energetiku, procesnu tehniku, proizvoda široke potrošnje i slično. </a:t>
            </a:r>
          </a:p>
          <a:p>
            <a:endParaRPr lang="hr-HR" sz="1500" dirty="0">
              <a:latin typeface="Comic Sans MS" panose="030F0702030302020204" pitchFamily="66" charset="0"/>
            </a:endParaRPr>
          </a:p>
          <a:p>
            <a:r>
              <a:rPr lang="hr-HR" sz="2500" dirty="0">
                <a:latin typeface="Comic Sans MS" panose="030F0702030302020204" pitchFamily="66" charset="0"/>
              </a:rPr>
              <a:t>Teorijska načela strojarstva temelje se na znanstvenim granama matematike, mehanike, termodinamike, mehanike fluida, na inženjerstvu materijala i računarstvu, a srodne su mu djelatnosti elektrostrojarstvo, energetika, brodogradnja, zrakoplovstvo, metalurgija i slično, s kojima se djelomično preklapa. </a:t>
            </a:r>
          </a:p>
          <a:p>
            <a:endParaRPr lang="hr-HR" sz="1500" dirty="0">
              <a:latin typeface="Comic Sans MS" panose="030F0702030302020204" pitchFamily="66" charset="0"/>
            </a:endParaRPr>
          </a:p>
          <a:p>
            <a:r>
              <a:rPr lang="hr-HR" sz="2500" dirty="0">
                <a:latin typeface="Comic Sans MS" panose="030F0702030302020204" pitchFamily="66" charset="0"/>
              </a:rPr>
              <a:t>Sami početak strojarstva seže daleko u prošlost (od razvoja obrade metala do složenijih mehanizama za obavljanje rada), ali strojarstvo se pravo počelo razvijati tek početkom 19. stoljeća.</a:t>
            </a:r>
          </a:p>
          <a:p>
            <a:endParaRPr lang="hr-HR" sz="2500" dirty="0">
              <a:latin typeface="Comic Sans MS" panose="030F0702030302020204" pitchFamily="66" charset="0"/>
            </a:endParaRPr>
          </a:p>
          <a:p>
            <a:endParaRPr lang="hr-HR" sz="2500" dirty="0">
              <a:latin typeface="Comic Sans MS" panose="030F0702030302020204" pitchFamily="66" charset="0"/>
            </a:endParaRPr>
          </a:p>
          <a:p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8324193" y="6558925"/>
            <a:ext cx="38678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https://hr.wikipedia.org/wiki/Strojarstvo</a:t>
            </a:r>
          </a:p>
        </p:txBody>
      </p:sp>
    </p:spTree>
    <p:extLst>
      <p:ext uri="{BB962C8B-B14F-4D97-AF65-F5344CB8AC3E}">
        <p14:creationId xmlns:p14="http://schemas.microsoft.com/office/powerpoint/2010/main" val="31966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Razvoj strojarstva</a:t>
            </a:r>
            <a:endParaRPr lang="hr-HR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38200" y="2128593"/>
            <a:ext cx="10515600" cy="21577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hr-HR" sz="35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Od korištenja materijala nađenih u prirodi, preko metala do različitih značajnih izuma i strojeva, došli smo u 21. stoljeće, u kojem se već odvija značajan napredak u strojarstvu.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42" y="4441239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9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38200" y="2603390"/>
            <a:ext cx="10515600" cy="214728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sz="3000" dirty="0">
                <a:latin typeface="Comic Sans MS" panose="030F0702030302020204" pitchFamily="66" charset="0"/>
              </a:rPr>
              <a:t>Za razvoj strojarskog područja, potrebni su učenici strojarskih zanimanja.</a:t>
            </a:r>
          </a:p>
          <a:p>
            <a:pPr algn="ctr"/>
            <a:endParaRPr lang="hr-HR" sz="3000" dirty="0">
              <a:latin typeface="Comic Sans MS" panose="030F0702030302020204" pitchFamily="66" charset="0"/>
            </a:endParaRPr>
          </a:p>
          <a:p>
            <a:pPr algn="ctr"/>
            <a:r>
              <a:rPr lang="hr-HR" sz="3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Trenutno, naših 25 su:</a:t>
            </a:r>
          </a:p>
        </p:txBody>
      </p:sp>
    </p:spTree>
    <p:extLst>
      <p:ext uri="{BB962C8B-B14F-4D97-AF65-F5344CB8AC3E}">
        <p14:creationId xmlns:p14="http://schemas.microsoft.com/office/powerpoint/2010/main" val="308587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Malo nas je, al’ nas ima</a:t>
            </a:r>
            <a:endParaRPr lang="hr-H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64" y="1815113"/>
            <a:ext cx="6590609" cy="4941959"/>
          </a:xfrm>
        </p:spPr>
      </p:pic>
      <p:sp>
        <p:nvSpPr>
          <p:cNvPr id="8" name="Srce 7"/>
          <p:cNvSpPr/>
          <p:nvPr/>
        </p:nvSpPr>
        <p:spPr>
          <a:xfrm>
            <a:off x="8508124" y="2711669"/>
            <a:ext cx="2596055" cy="2343807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/>
          <p:cNvSpPr txBox="1"/>
          <p:nvPr/>
        </p:nvSpPr>
        <p:spPr>
          <a:xfrm>
            <a:off x="8739351" y="3362762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C00000"/>
                </a:solidFill>
                <a:latin typeface="Comic Sans MS" panose="030F0702030302020204" pitchFamily="66" charset="0"/>
              </a:rPr>
              <a:t>1.B </a:t>
            </a:r>
          </a:p>
          <a:p>
            <a:pPr algn="ctr"/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</a:rPr>
              <a:t>(automehaničari i strojobravari)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83" l="24500" r="7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26" y="307589"/>
            <a:ext cx="2744063" cy="14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2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Tko je bio Dragutin </a:t>
            </a:r>
            <a:r>
              <a:rPr lang="hr-HR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Stražimir</a:t>
            </a:r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45" y="1825625"/>
            <a:ext cx="2719586" cy="4351338"/>
          </a:xfrm>
        </p:spPr>
      </p:pic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4834759" y="1976465"/>
            <a:ext cx="6519041" cy="404965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Rođen je 27. rujna 1821. u Velikom Bukovcu kao Karlo </a:t>
            </a:r>
            <a:r>
              <a:rPr lang="hr-HR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Wachter</a:t>
            </a:r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1845. dozvolom kraljevske Zemaljske vlade mijenja prezime u </a:t>
            </a:r>
            <a:r>
              <a:rPr lang="hr-HR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Stražimir</a:t>
            </a:r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što je zapravo prijevod prezimena </a:t>
            </a:r>
            <a:r>
              <a:rPr lang="hr-HR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Wachter</a:t>
            </a:r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Karlo je promijenio i ime i od tada se uvijek i potpisuje kao Dragutin </a:t>
            </a:r>
            <a:r>
              <a:rPr lang="hr-HR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Stražimir</a:t>
            </a:r>
            <a:endParaRPr lang="hr-HR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hr-HR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Stražimir</a:t>
            </a:r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vrlo rado prihvaća 1851. godine poziv zelinskog vlastelina Dragutina </a:t>
            </a:r>
            <a:r>
              <a:rPr lang="hr-HR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Domjanića</a:t>
            </a:r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da preuzme  župu Svetog Nikole u Donjoj Zelini, najprije kao upravitelj, a poslije i kao župnik. </a:t>
            </a:r>
          </a:p>
          <a:p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Svjestan da je narod sposoban koristiti se tekovinama moderne tehnologije i spoznaja samo onda kad je pismen, Dragutin </a:t>
            </a:r>
            <a:r>
              <a:rPr lang="hr-HR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Stražimir</a:t>
            </a:r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osniva 1852. pučku školu u koju se javilo 30 učenika</a:t>
            </a:r>
          </a:p>
          <a:p>
            <a:r>
              <a:rPr lang="hr-HR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Umro je 4. svibnja 1891. u Pragu od žutice</a:t>
            </a:r>
          </a:p>
          <a:p>
            <a:endParaRPr lang="hr-HR" dirty="0"/>
          </a:p>
        </p:txBody>
      </p:sp>
      <p:sp>
        <p:nvSpPr>
          <p:cNvPr id="3" name="TekstniOkvir 2"/>
          <p:cNvSpPr txBox="1"/>
          <p:nvPr/>
        </p:nvSpPr>
        <p:spPr>
          <a:xfrm>
            <a:off x="4529961" y="6534835"/>
            <a:ext cx="76620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https://www.muzej-zelina.hr/hr/pozdrav-iz-sv-ivana-zeline/dragutin-strazimir-1821-1891/</a:t>
            </a:r>
          </a:p>
        </p:txBody>
      </p:sp>
    </p:spTree>
    <p:extLst>
      <p:ext uri="{BB962C8B-B14F-4D97-AF65-F5344CB8AC3E}">
        <p14:creationId xmlns:p14="http://schemas.microsoft.com/office/powerpoint/2010/main" val="98589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Malo nas je, al’ nas ima</a:t>
            </a:r>
            <a:endParaRPr lang="hr-H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19" y="1690688"/>
            <a:ext cx="5058103" cy="5135228"/>
          </a:xfrm>
        </p:spPr>
      </p:pic>
      <p:sp>
        <p:nvSpPr>
          <p:cNvPr id="8" name="TekstniOkvir 7"/>
          <p:cNvSpPr txBox="1"/>
          <p:nvPr/>
        </p:nvSpPr>
        <p:spPr>
          <a:xfrm>
            <a:off x="10152993" y="6564124"/>
            <a:ext cx="19943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Klara Jasna Žagar</a:t>
            </a:r>
          </a:p>
        </p:txBody>
      </p:sp>
      <p:sp>
        <p:nvSpPr>
          <p:cNvPr id="9" name="Srce 8"/>
          <p:cNvSpPr/>
          <p:nvPr/>
        </p:nvSpPr>
        <p:spPr>
          <a:xfrm>
            <a:off x="8508124" y="2606258"/>
            <a:ext cx="2596055" cy="2343807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8739351" y="3316892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C00000"/>
                </a:solidFill>
                <a:latin typeface="Comic Sans MS" panose="030F0702030302020204" pitchFamily="66" charset="0"/>
              </a:rPr>
              <a:t>2.B </a:t>
            </a:r>
          </a:p>
          <a:p>
            <a:pPr algn="ctr"/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</a:rPr>
              <a:t>(automehaničari)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08" y="110953"/>
            <a:ext cx="1762491" cy="17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6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Malo nas je, al’ nas ima</a:t>
            </a:r>
            <a:endParaRPr lang="hr-H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10163503" y="6564124"/>
            <a:ext cx="19838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Klara Jasna Žagar</a:t>
            </a:r>
          </a:p>
        </p:txBody>
      </p:sp>
      <p:sp>
        <p:nvSpPr>
          <p:cNvPr id="9" name="Srce 8"/>
          <p:cNvSpPr/>
          <p:nvPr/>
        </p:nvSpPr>
        <p:spPr>
          <a:xfrm>
            <a:off x="8508124" y="2606258"/>
            <a:ext cx="2596055" cy="2343807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8739351" y="334615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C00000"/>
                </a:solidFill>
                <a:latin typeface="Comic Sans MS" panose="030F0702030302020204" pitchFamily="66" charset="0"/>
              </a:rPr>
              <a:t>3.B </a:t>
            </a:r>
          </a:p>
          <a:p>
            <a:pPr algn="ctr"/>
            <a:r>
              <a:rPr lang="hr-HR" dirty="0">
                <a:solidFill>
                  <a:srgbClr val="C00000"/>
                </a:solidFill>
                <a:latin typeface="Comic Sans MS" panose="030F0702030302020204" pitchFamily="66" charset="0"/>
              </a:rPr>
              <a:t>(automehaničari)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21" y="1816812"/>
            <a:ext cx="5801784" cy="4351338"/>
          </a:xfr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5" b="93161" l="13537" r="90000">
                        <a14:foregroundMark x1="37927" y1="55775" x2="37927" y2="55775"/>
                        <a14:foregroundMark x1="36585" y1="52584" x2="36585" y2="52584"/>
                        <a14:foregroundMark x1="54024" y1="52128" x2="54024" y2="52128"/>
                        <a14:foregroundMark x1="56829" y1="56231" x2="56829" y2="56231"/>
                        <a14:foregroundMark x1="47195" y1="78571" x2="47195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50" y="-1329"/>
            <a:ext cx="2285107" cy="18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6D8F32B-5552-4FC0-9800-5B7533229B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r="16759" b="37864"/>
          <a:stretch/>
        </p:blipFill>
        <p:spPr>
          <a:xfrm>
            <a:off x="3033203" y="1230389"/>
            <a:ext cx="6125592" cy="4802819"/>
          </a:xfrm>
          <a:prstGeom prst="rect">
            <a:avLst/>
          </a:prstGeom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id="{C49D92EC-8B9C-4E13-9138-C2FA745A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54" y="92281"/>
            <a:ext cx="10515600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 tu smo i mi, vaši nastavnici</a:t>
            </a:r>
            <a:endParaRPr lang="hr-H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68C0FFE-D17B-43A3-A7DC-84E198007ABD}"/>
              </a:ext>
            </a:extLst>
          </p:cNvPr>
          <p:cNvSpPr txBox="1"/>
          <p:nvPr/>
        </p:nvSpPr>
        <p:spPr>
          <a:xfrm>
            <a:off x="10153925" y="6557621"/>
            <a:ext cx="19943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Klara Jasna Žagar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E553B836-3B1B-4C6F-9560-A954CBD93E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25" r="90000">
                        <a14:foregroundMark x1="28125" y1="50667" x2="28125" y2="50667"/>
                        <a14:foregroundMark x1="8625" y1="68889" x2="8625" y2="68889"/>
                        <a14:foregroundMark x1="9500" y1="69556" x2="9500" y2="69556"/>
                        <a14:foregroundMark x1="20875" y1="69778" x2="20875" y2="69778"/>
                        <a14:foregroundMark x1="15000" y1="50667" x2="15000" y2="50667"/>
                        <a14:foregroundMark x1="25250" y1="58444" x2="25250" y2="58444"/>
                        <a14:foregroundMark x1="32500" y1="43556" x2="32500" y2="43556"/>
                        <a14:foregroundMark x1="18625" y1="79111" x2="18625" y2="79111"/>
                        <a14:foregroundMark x1="69500" y1="45111" x2="69500" y2="45111"/>
                        <a14:foregroundMark x1="72875" y1="58444" x2="72875" y2="58444"/>
                        <a14:foregroundMark x1="35000" y1="75111" x2="35000" y2="75111"/>
                        <a14:foregroundMark x1="67375" y1="80444" x2="67375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55"/>
          <a:stretch/>
        </p:blipFill>
        <p:spPr>
          <a:xfrm>
            <a:off x="10367747" y="-86725"/>
            <a:ext cx="1566691" cy="168357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4652263D-B2AB-4FBC-812C-EA8A7D8854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25" r="90000">
                        <a14:foregroundMark x1="28125" y1="50667" x2="28125" y2="50667"/>
                        <a14:foregroundMark x1="8625" y1="68889" x2="8625" y2="68889"/>
                        <a14:foregroundMark x1="9500" y1="69556" x2="9500" y2="69556"/>
                        <a14:foregroundMark x1="20875" y1="69778" x2="20875" y2="69778"/>
                        <a14:foregroundMark x1="15000" y1="50667" x2="15000" y2="50667"/>
                        <a14:foregroundMark x1="25250" y1="58444" x2="25250" y2="58444"/>
                        <a14:foregroundMark x1="32500" y1="43556" x2="32500" y2="43556"/>
                        <a14:foregroundMark x1="18625" y1="79111" x2="18625" y2="79111"/>
                        <a14:foregroundMark x1="69500" y1="45111" x2="69500" y2="45111"/>
                        <a14:foregroundMark x1="72875" y1="58444" x2="72875" y2="58444"/>
                        <a14:foregroundMark x1="35000" y1="75111" x2="35000" y2="75111"/>
                        <a14:foregroundMark x1="67375" y1="80444" x2="67375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87"/>
          <a:stretch/>
        </p:blipFill>
        <p:spPr>
          <a:xfrm>
            <a:off x="494958" y="-29232"/>
            <a:ext cx="1388218" cy="1533750"/>
          </a:xfrm>
          <a:prstGeom prst="rect">
            <a:avLst/>
          </a:prstGeom>
        </p:spPr>
      </p:pic>
      <p:sp>
        <p:nvSpPr>
          <p:cNvPr id="17" name="Rezervirano mjesto sadržaja 4">
            <a:extLst>
              <a:ext uri="{FF2B5EF4-FFF2-40B4-BE49-F238E27FC236}">
                <a16:creationId xmlns:a16="http://schemas.microsoft.com/office/drawing/2014/main" id="{A3D54BD2-31C7-4D05-9AE4-33A178654D91}"/>
              </a:ext>
            </a:extLst>
          </p:cNvPr>
          <p:cNvSpPr txBox="1">
            <a:spLocks/>
          </p:cNvSpPr>
          <p:nvPr/>
        </p:nvSpPr>
        <p:spPr>
          <a:xfrm>
            <a:off x="635494" y="6119882"/>
            <a:ext cx="10515600" cy="4416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Klara Jasna Žagar, Željko </a:t>
            </a:r>
            <a:r>
              <a:rPr lang="hr-HR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Turković</a:t>
            </a:r>
            <a:r>
              <a:rPr lang="hr-H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Mateja </a:t>
            </a:r>
            <a:r>
              <a:rPr lang="hr-HR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Benjak</a:t>
            </a:r>
            <a:endParaRPr lang="hr-H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2177245" y="1890194"/>
            <a:ext cx="7837505" cy="1896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sz="3500" dirty="0">
                <a:latin typeface="Comic Sans MS" panose="030F0702030302020204" pitchFamily="66" charset="0"/>
              </a:rPr>
              <a:t>Dragi naši budući učenici, </a:t>
            </a:r>
          </a:p>
          <a:p>
            <a:pPr marL="0" indent="0" algn="ctr">
              <a:buNone/>
            </a:pPr>
            <a:r>
              <a:rPr lang="hr-HR" sz="3500" dirty="0">
                <a:latin typeface="Comic Sans MS" panose="030F0702030302020204" pitchFamily="66" charset="0"/>
              </a:rPr>
              <a:t>DOBRO NAM DOŠLI</a:t>
            </a:r>
          </a:p>
          <a:p>
            <a:pPr marL="0" indent="0" algn="ctr">
              <a:buNone/>
            </a:pPr>
            <a:r>
              <a:rPr lang="hr-HR" sz="35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Veselimo se vašem dolasku!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6" y="378684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Osnivanje škole</a:t>
            </a:r>
          </a:p>
        </p:txBody>
      </p:sp>
      <p:sp>
        <p:nvSpPr>
          <p:cNvPr id="10" name="Rezervirano mjesto sadržaja 9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772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3. svibnja 1991. godine Skupština općine Sveti Ivan Zelina donosi  Odluku o osnivanju  Srednje mješovite škole s gimnazijskim i obrtničkim programima (angažman  </a:t>
            </a:r>
            <a:r>
              <a:rPr lang="hr-HR" dirty="0" err="1">
                <a:latin typeface="Comic Sans MS" panose="030F0702030302020204" pitchFamily="66" charset="0"/>
              </a:rPr>
              <a:t>Zelinčana</a:t>
            </a:r>
            <a:r>
              <a:rPr lang="hr-HR" dirty="0">
                <a:latin typeface="Comic Sans MS" panose="030F0702030302020204" pitchFamily="66" charset="0"/>
              </a:rPr>
              <a:t>  Zdravka Petaka i Mile Tokića)</a:t>
            </a:r>
          </a:p>
          <a:p>
            <a:endParaRPr lang="hr-HR" dirty="0">
              <a:latin typeface="Comic Sans MS" panose="030F0702030302020204" pitchFamily="66" charset="0"/>
            </a:endParaRPr>
          </a:p>
          <a:p>
            <a:r>
              <a:rPr lang="hr-HR" dirty="0">
                <a:latin typeface="Comic Sans MS" panose="030F0702030302020204" pitchFamily="66" charset="0"/>
              </a:rPr>
              <a:t>Prve školske godine 1991. /1992. nastava se odvijala u prostorima OŠ Dragutina </a:t>
            </a:r>
            <a:r>
              <a:rPr lang="hr-HR" dirty="0" err="1">
                <a:latin typeface="Comic Sans MS" panose="030F0702030302020204" pitchFamily="66" charset="0"/>
              </a:rPr>
              <a:t>Domjanića</a:t>
            </a:r>
            <a:r>
              <a:rPr lang="hr-HR" dirty="0">
                <a:latin typeface="Comic Sans MS" panose="030F0702030302020204" pitchFamily="66" charset="0"/>
              </a:rPr>
              <a:t>, a do 1994. u zgradi  stare škole u Ulici braće Radića 8. </a:t>
            </a:r>
          </a:p>
          <a:p>
            <a:endParaRPr lang="hr-HR" dirty="0">
              <a:latin typeface="Comic Sans MS" panose="030F0702030302020204" pitchFamily="66" charset="0"/>
            </a:endParaRPr>
          </a:p>
          <a:p>
            <a:r>
              <a:rPr lang="hr-HR" dirty="0">
                <a:latin typeface="Comic Sans MS" panose="030F0702030302020204" pitchFamily="66" charset="0"/>
              </a:rPr>
              <a:t>Od 1993. do 1994. gradila se današnja zgrada u kojoj je nastava počela školske godine 1994. / 1995.  Zgrada je izgrađena na nekadašnjem crkvenom zemljištu oko čijeg su se otkupa posebno angažirali odvjetnik Ivan </a:t>
            </a:r>
            <a:r>
              <a:rPr lang="hr-HR" dirty="0" err="1">
                <a:latin typeface="Comic Sans MS" panose="030F0702030302020204" pitchFamily="66" charset="0"/>
              </a:rPr>
              <a:t>Brleković</a:t>
            </a:r>
            <a:r>
              <a:rPr lang="hr-HR" dirty="0">
                <a:latin typeface="Comic Sans MS" panose="030F0702030302020204" pitchFamily="66" charset="0"/>
              </a:rPr>
              <a:t>  i ondašnji zelinski župnik Ivan </a:t>
            </a:r>
            <a:r>
              <a:rPr lang="hr-HR" dirty="0" err="1">
                <a:latin typeface="Comic Sans MS" panose="030F0702030302020204" pitchFamily="66" charset="0"/>
              </a:rPr>
              <a:t>Šestak</a:t>
            </a:r>
            <a:r>
              <a:rPr lang="hr-HR" dirty="0">
                <a:latin typeface="Comic Sans MS" panose="030F0702030302020204" pitchFamily="66" charset="0"/>
              </a:rPr>
              <a:t>. </a:t>
            </a:r>
          </a:p>
          <a:p>
            <a:endParaRPr lang="hr-HR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6201104" y="6506138"/>
            <a:ext cx="60854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20 godina Srednje škole Dragutina </a:t>
            </a:r>
            <a:r>
              <a:rPr lang="hr-HR" sz="1500" dirty="0" err="1"/>
              <a:t>Stražimira</a:t>
            </a:r>
            <a:r>
              <a:rPr lang="hr-HR" sz="1500" dirty="0"/>
              <a:t> Sveti Ivan Zelina (2011)</a:t>
            </a:r>
          </a:p>
        </p:txBody>
      </p:sp>
    </p:spTree>
    <p:extLst>
      <p:ext uri="{BB962C8B-B14F-4D97-AF65-F5344CB8AC3E}">
        <p14:creationId xmlns:p14="http://schemas.microsoft.com/office/powerpoint/2010/main" val="360743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177061"/>
            <a:ext cx="10515600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28 godina obrazovnog sektora strojarstva</a:t>
            </a:r>
            <a:endParaRPr lang="hr-H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80242" y="1610492"/>
            <a:ext cx="10515600" cy="949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1993. godine u srednju školu Dragutina </a:t>
            </a:r>
            <a:r>
              <a:rPr lang="hr-HR" dirty="0" err="1">
                <a:latin typeface="Comic Sans MS" panose="030F0702030302020204" pitchFamily="66" charset="0"/>
              </a:rPr>
              <a:t>Stražimira</a:t>
            </a:r>
            <a:r>
              <a:rPr lang="hr-HR" dirty="0">
                <a:latin typeface="Comic Sans MS" panose="030F0702030302020204" pitchFamily="66" charset="0"/>
              </a:rPr>
              <a:t> upisana je prva generacija učenika u strukovni smjer strojobravar</a:t>
            </a:r>
          </a:p>
          <a:p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880242" y="2775333"/>
            <a:ext cx="10515600" cy="5664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Comic Sans MS" panose="030F0702030302020204" pitchFamily="66" charset="0"/>
              </a:rPr>
              <a:t>1997. godine uvedeni su smjerovi autolimar i </a:t>
            </a:r>
            <a:r>
              <a:rPr lang="hr-HR" dirty="0" err="1">
                <a:latin typeface="Comic Sans MS" panose="030F0702030302020204" pitchFamily="66" charset="0"/>
              </a:rPr>
              <a:t>plinoinstalater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880242" y="3575051"/>
            <a:ext cx="10515600" cy="5718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Comic Sans MS" panose="030F0702030302020204" pitchFamily="66" charset="0"/>
              </a:rPr>
              <a:t>1999. godine upisani su prvi učenici smjera automehaničar</a:t>
            </a:r>
          </a:p>
        </p:txBody>
      </p:sp>
      <p:sp>
        <p:nvSpPr>
          <p:cNvPr id="8" name="Rezervirano mjesto sadržaja 2"/>
          <p:cNvSpPr txBox="1">
            <a:spLocks/>
          </p:cNvSpPr>
          <p:nvPr/>
        </p:nvSpPr>
        <p:spPr>
          <a:xfrm>
            <a:off x="838199" y="4404368"/>
            <a:ext cx="10515600" cy="5339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700" dirty="0">
                <a:latin typeface="Comic Sans MS" panose="030F0702030302020204" pitchFamily="66" charset="0"/>
              </a:rPr>
              <a:t>Kasnije su uvedeni smjerovi autoelektričar i elektromehaničar</a:t>
            </a:r>
          </a:p>
          <a:p>
            <a:endParaRPr lang="hr-HR" sz="2700" dirty="0">
              <a:latin typeface="Comic Sans MS" panose="030F0702030302020204" pitchFamily="66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6190594" y="6534835"/>
            <a:ext cx="60854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20 godina Srednje škole Dragutina </a:t>
            </a:r>
            <a:r>
              <a:rPr lang="hr-HR" sz="1500" dirty="0" err="1"/>
              <a:t>Stražimira</a:t>
            </a:r>
            <a:r>
              <a:rPr lang="hr-HR" sz="1500" dirty="0"/>
              <a:t> Sveti Ivan Zelina (2011)</a:t>
            </a:r>
          </a:p>
        </p:txBody>
      </p:sp>
      <p:sp>
        <p:nvSpPr>
          <p:cNvPr id="11" name="Rezervirano mjesto sadržaja 2"/>
          <p:cNvSpPr txBox="1">
            <a:spLocks/>
          </p:cNvSpPr>
          <p:nvPr/>
        </p:nvSpPr>
        <p:spPr>
          <a:xfrm>
            <a:off x="838199" y="5186565"/>
            <a:ext cx="10515600" cy="12644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dirty="0">
                <a:latin typeface="Comic Sans MS" panose="030F0702030302020204" pitchFamily="66" charset="0"/>
              </a:rPr>
              <a:t>U školskoj godini 2020./2021. strojarska zanimanja pohađa 25 učenika i isti su upisani u obrazovne smjerove </a:t>
            </a:r>
            <a:r>
              <a:rPr lang="hr-HR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automehaničar</a:t>
            </a:r>
            <a:r>
              <a:rPr lang="hr-HR" dirty="0">
                <a:latin typeface="Comic Sans MS" panose="030F0702030302020204" pitchFamily="66" charset="0"/>
              </a:rPr>
              <a:t> i </a:t>
            </a:r>
            <a:r>
              <a:rPr lang="hr-HR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strojobravar</a:t>
            </a:r>
            <a:r>
              <a:rPr lang="hr-H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hr-H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Nakon teoretskog dijela </a:t>
            </a:r>
            <a:b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dolazi praktični dio</a:t>
            </a:r>
            <a:endParaRPr lang="hr-HR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5952" y="2085044"/>
            <a:ext cx="11238186" cy="224521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r-HR" sz="2600" dirty="0">
                <a:latin typeface="Comic Sans MS" panose="030F0702030302020204" pitchFamily="66" charset="0"/>
              </a:rPr>
              <a:t>Osim teoretske nastave, praktična nastava sastavni je dio obrazovanja navedenih zanimanja i djelomično se odvija u školskoj radionici, a djelomično u radnom procesu, ali </a:t>
            </a:r>
            <a:r>
              <a:rPr lang="hr-HR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 planu je i izgradnja radionica za ova zanimanja</a:t>
            </a:r>
            <a:r>
              <a:rPr lang="hr-HR" sz="2600" dirty="0">
                <a:latin typeface="Comic Sans MS" panose="030F0702030302020204" pitchFamily="66" charset="0"/>
              </a:rPr>
              <a:t>, kao i još nekoliko strukovnih zanimanja, </a:t>
            </a:r>
            <a:r>
              <a:rPr lang="hr-HR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za čiju je izgradnju proračunom Zagrebačke županije za 2021. godinu osigurano 5.500.000,00 kn.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79" y="4441543"/>
            <a:ext cx="3003989" cy="232926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8" l="26706" r="73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6" y="375330"/>
            <a:ext cx="2484565" cy="131535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" b="96691" l="1011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96" y="51796"/>
            <a:ext cx="2105336" cy="19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3C827F0-DA57-44EE-8330-D964EC929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4" y="246355"/>
            <a:ext cx="5527830" cy="310940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E4948AC8-3FDF-4756-803C-FF80F38AB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2" y="3502240"/>
            <a:ext cx="5527830" cy="310940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0EFAD53-2B2F-445B-8AC7-9A12095BD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0" y="3502242"/>
            <a:ext cx="5521619" cy="310591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7312FF1-E7DD-45B2-A603-C407D634F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2" y="246355"/>
            <a:ext cx="5527830" cy="3109404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F219367E-B2D3-4A14-B62B-263C2A5BA435}"/>
              </a:ext>
            </a:extLst>
          </p:cNvPr>
          <p:cNvSpPr txBox="1"/>
          <p:nvPr/>
        </p:nvSpPr>
        <p:spPr>
          <a:xfrm>
            <a:off x="3786582" y="6558925"/>
            <a:ext cx="84054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https://www.facebook.com/Srednja-%C5%A1kola-Dragutina-Stra%C5%BEimira-1909580165957262</a:t>
            </a:r>
          </a:p>
        </p:txBody>
      </p:sp>
    </p:spTree>
    <p:extLst>
      <p:ext uri="{BB962C8B-B14F-4D97-AF65-F5344CB8AC3E}">
        <p14:creationId xmlns:p14="http://schemas.microsoft.com/office/powerpoint/2010/main" val="102951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B6D23FA-AB47-48AF-8593-2AC56B160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7" y="356771"/>
            <a:ext cx="5221057" cy="29368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CB7CB16-7ECE-45B0-A5DE-BCDE0F84B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98" y="356771"/>
            <a:ext cx="5221057" cy="29368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B5B294B-7BB2-4686-8079-D5523E119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97" y="3564385"/>
            <a:ext cx="5221057" cy="293684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6B50003-B41E-4422-B34A-20FC4703AB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6" y="3564384"/>
            <a:ext cx="5221057" cy="2936845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60736E68-95C4-4FA4-A7C6-99CE347E8936}"/>
              </a:ext>
            </a:extLst>
          </p:cNvPr>
          <p:cNvSpPr txBox="1"/>
          <p:nvPr/>
        </p:nvSpPr>
        <p:spPr>
          <a:xfrm>
            <a:off x="3786582" y="6558925"/>
            <a:ext cx="84054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https://www.facebook.com/Srednja-%C5%A1kola-Dragutina-Stra%C5%BEimira-1909580165957262</a:t>
            </a:r>
          </a:p>
        </p:txBody>
      </p:sp>
    </p:spTree>
    <p:extLst>
      <p:ext uri="{BB962C8B-B14F-4D97-AF65-F5344CB8AC3E}">
        <p14:creationId xmlns:p14="http://schemas.microsoft.com/office/powerpoint/2010/main" val="30002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Što to radi strojobravar? </a:t>
            </a:r>
            <a:endParaRPr lang="hr-H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38199" y="2319611"/>
            <a:ext cx="10515600" cy="333495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STROJOBRAVAR</a:t>
            </a:r>
          </a:p>
          <a:p>
            <a:pPr lvl="1"/>
            <a:r>
              <a:rPr lang="hr-H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priprema materijale predmeta obrade, alate, pribor, uređaje i strojeve </a:t>
            </a:r>
          </a:p>
          <a:p>
            <a:pPr lvl="1"/>
            <a:r>
              <a:rPr lang="hr-H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priprema elemente za montažu, sastavlja mehaničke sklopove i ugrađuje ih u sustav montaže </a:t>
            </a:r>
          </a:p>
          <a:p>
            <a:pPr lvl="1"/>
            <a:r>
              <a:rPr lang="hr-H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programira CNC alatne strojeve </a:t>
            </a:r>
          </a:p>
          <a:p>
            <a:pPr lvl="1"/>
            <a:r>
              <a:rPr lang="hr-H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stavlja u pogon strojeve, uređaje i postrojenja</a:t>
            </a:r>
          </a:p>
          <a:p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2" b="89701" l="4688" r="9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855" y="270846"/>
            <a:ext cx="1609695" cy="1514119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9149254" y="6558925"/>
            <a:ext cx="3042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Prezentacija_Skole_20192020</a:t>
            </a:r>
          </a:p>
        </p:txBody>
      </p:sp>
    </p:spTree>
    <p:extLst>
      <p:ext uri="{BB962C8B-B14F-4D97-AF65-F5344CB8AC3E}">
        <p14:creationId xmlns:p14="http://schemas.microsoft.com/office/powerpoint/2010/main" val="29430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2"/>
            <a:ext cx="12192001" cy="691132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24823" t="22048" r="8471" b="5169"/>
          <a:stretch/>
        </p:blipFill>
        <p:spPr>
          <a:xfrm>
            <a:off x="1096289" y="339299"/>
            <a:ext cx="10165977" cy="623943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9149254" y="6558925"/>
            <a:ext cx="3042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/>
              <a:t>Izvor: Prezentacija_Skole_20192020</a:t>
            </a:r>
          </a:p>
        </p:txBody>
      </p:sp>
    </p:spTree>
    <p:extLst>
      <p:ext uri="{BB962C8B-B14F-4D97-AF65-F5344CB8AC3E}">
        <p14:creationId xmlns:p14="http://schemas.microsoft.com/office/powerpoint/2010/main" val="10570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1E45DDC70B3F4CB7D93E3D9C5BE227" ma:contentTypeVersion="9" ma:contentTypeDescription="Stvaranje novog dokumenta." ma:contentTypeScope="" ma:versionID="8546e690199a667713c4f7aaa82c3292">
  <xsd:schema xmlns:xsd="http://www.w3.org/2001/XMLSchema" xmlns:xs="http://www.w3.org/2001/XMLSchema" xmlns:p="http://schemas.microsoft.com/office/2006/metadata/properties" xmlns:ns2="64a39961-3285-4b83-ab38-a53665f7c43d" targetNamespace="http://schemas.microsoft.com/office/2006/metadata/properties" ma:root="true" ma:fieldsID="26d95047eb9a7c8d1d95f081db99644e" ns2:_="">
    <xsd:import namespace="64a39961-3285-4b83-ab38-a53665f7c4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39961-3285-4b83-ab38-a53665f7c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5191B3-3E40-4609-942F-DB4B0995A3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39961-3285-4b83-ab38-a53665f7c4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923AF0-1884-4ECC-9C03-611B99A4D5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604CCB-302A-4885-8815-AE4FF689889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955</Words>
  <Application>Microsoft Office PowerPoint</Application>
  <PresentationFormat>Široki zaslon</PresentationFormat>
  <Paragraphs>88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9" baseType="lpstr">
      <vt:lpstr>Algerian</vt:lpstr>
      <vt:lpstr>Arial</vt:lpstr>
      <vt:lpstr>Calibri</vt:lpstr>
      <vt:lpstr>Calibri Light</vt:lpstr>
      <vt:lpstr>Comic Sans MS</vt:lpstr>
      <vt:lpstr>Tema sustava Office</vt:lpstr>
      <vt:lpstr>Srednja škola Dragutina Stražimira</vt:lpstr>
      <vt:lpstr>Tko je bio Dragutin Stražimir?</vt:lpstr>
      <vt:lpstr>Osnivanje škole</vt:lpstr>
      <vt:lpstr>28 godina obrazovnog sektora strojarstva</vt:lpstr>
      <vt:lpstr>Nakon teoretskog dijela  dolazi praktični dio</vt:lpstr>
      <vt:lpstr>PowerPoint prezentacija</vt:lpstr>
      <vt:lpstr>PowerPoint prezentacija</vt:lpstr>
      <vt:lpstr>Što to radi strojobravar? </vt:lpstr>
      <vt:lpstr>PowerPoint prezentacija</vt:lpstr>
      <vt:lpstr>….a što radi automehaničar </vt:lpstr>
      <vt:lpstr>PowerPoint prezentacija</vt:lpstr>
      <vt:lpstr>Znanje se primjenjuje i na natjecanjima</vt:lpstr>
      <vt:lpstr> A također se izrađuju i plakati te različiti radovi…</vt:lpstr>
      <vt:lpstr> Ništa bez izvanučioničke nastave </vt:lpstr>
      <vt:lpstr> Da nije bilo (da nema) razvijanja strojarstva, ne bi bilo ni strojarskih zanimanja</vt:lpstr>
      <vt:lpstr> Što je to strojarstvo?</vt:lpstr>
      <vt:lpstr> Razvoj strojarstva</vt:lpstr>
      <vt:lpstr>PowerPoint prezentacija</vt:lpstr>
      <vt:lpstr>Malo nas je, al’ nas ima</vt:lpstr>
      <vt:lpstr>Malo nas je, al’ nas ima</vt:lpstr>
      <vt:lpstr>Malo nas je, al’ nas ima</vt:lpstr>
      <vt:lpstr>A tu smo i mi, vaši nastavnici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45</cp:revision>
  <dcterms:created xsi:type="dcterms:W3CDTF">2021-03-28T14:52:35Z</dcterms:created>
  <dcterms:modified xsi:type="dcterms:W3CDTF">2021-05-17T13:44:43Z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0x010100D31E45DDC70B3F4CB7D93E3D9C5BE227</vt:lpwstr>
  </property>
</Properties>
</file>