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70" r:id="rId6"/>
    <p:sldId id="257" r:id="rId7"/>
    <p:sldId id="268" r:id="rId8"/>
    <p:sldId id="269" r:id="rId9"/>
    <p:sldId id="276" r:id="rId10"/>
    <p:sldId id="260" r:id="rId11"/>
    <p:sldId id="277" r:id="rId12"/>
    <p:sldId id="262" r:id="rId13"/>
    <p:sldId id="275" r:id="rId14"/>
    <p:sldId id="278" r:id="rId15"/>
    <p:sldId id="280" r:id="rId16"/>
    <p:sldId id="286" r:id="rId17"/>
    <p:sldId id="281" r:id="rId18"/>
    <p:sldId id="284" r:id="rId19"/>
    <p:sldId id="282" r:id="rId20"/>
    <p:sldId id="289" r:id="rId21"/>
    <p:sldId id="288" r:id="rId22"/>
    <p:sldId id="290" r:id="rId23"/>
    <p:sldId id="291" r:id="rId24"/>
    <p:sldId id="272" r:id="rId25"/>
    <p:sldId id="273" r:id="rId26"/>
    <p:sldId id="274" r:id="rId27"/>
    <p:sldId id="292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4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44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23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75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03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44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20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46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61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25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73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B01A-3283-4227-97A8-A0DEE91854E5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D623-4C36-4954-A253-75AC250CF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946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19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861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Algerian" panose="04020705040A02060702" pitchFamily="82" charset="0"/>
              </a:rPr>
              <a:t>Srednja škola Dragutina </a:t>
            </a:r>
            <a:r>
              <a:rPr lang="hr-HR" dirty="0" err="1">
                <a:solidFill>
                  <a:schemeClr val="bg1"/>
                </a:solidFill>
                <a:latin typeface="Algerian" panose="04020705040A02060702" pitchFamily="82" charset="0"/>
              </a:rPr>
              <a:t>Stražimira</a:t>
            </a:r>
            <a:endParaRPr lang="hr-H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-304800" y="5225554"/>
            <a:ext cx="11834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					30 godina srednje škole</a:t>
            </a:r>
            <a:br>
              <a:rPr lang="hr-HR" sz="3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hr-HR" sz="3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	</a:t>
            </a:r>
            <a:r>
              <a:rPr lang="hr-HR" sz="3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28 godina OBRAZOVNOG </a:t>
            </a:r>
            <a:r>
              <a:rPr lang="hr-HR" sz="35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SEKToRA</a:t>
            </a:r>
            <a:r>
              <a:rPr lang="hr-HR" sz="3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STROJARSTVA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99696" y="87951"/>
            <a:ext cx="242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Travanj, 2021.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0657490" y="6581001"/>
            <a:ext cx="15345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Mateja </a:t>
            </a:r>
            <a:r>
              <a:rPr lang="hr-HR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benjak</a:t>
            </a:r>
            <a:endParaRPr lang="hr-HR" sz="13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3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Znanje se primjenjuje i na natjecanjima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1238186" cy="4848444"/>
          </a:xfrm>
        </p:spPr>
        <p:txBody>
          <a:bodyPr>
            <a:normAutofit lnSpcReduction="10000"/>
          </a:bodyPr>
          <a:lstStyle/>
          <a:p>
            <a:r>
              <a:rPr lang="hr-HR" sz="2500" dirty="0">
                <a:solidFill>
                  <a:schemeClr val="accent6"/>
                </a:solidFill>
                <a:latin typeface="Comic Sans MS" panose="030F0702030302020204" pitchFamily="66" charset="0"/>
              </a:rPr>
              <a:t>Od 2015. godine učenici sudjeluju i na Međužupanijskim natjecanjima iz strojarskih zanimanja koja im pružaju mogućnost postizanja visokih rezultata na istima.</a:t>
            </a:r>
          </a:p>
          <a:p>
            <a:endParaRPr lang="hr-HR" sz="2500" dirty="0">
              <a:latin typeface="Comic Sans MS" panose="030F0702030302020204" pitchFamily="66" charset="0"/>
            </a:endParaRPr>
          </a:p>
          <a:p>
            <a:r>
              <a:rPr lang="hr-HR" sz="25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Prvi učenici na Međužupanijskom natjecanju učenika automehaničara bili su </a:t>
            </a:r>
            <a:r>
              <a:rPr lang="hr-HR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Vedran </a:t>
            </a:r>
            <a:r>
              <a:rPr lang="hr-HR" sz="25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Banovec</a:t>
            </a:r>
            <a:r>
              <a:rPr lang="hr-HR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5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</a:t>
            </a:r>
            <a:r>
              <a:rPr lang="hr-HR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Ivan </a:t>
            </a:r>
            <a:r>
              <a:rPr lang="hr-HR" sz="25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Sesvečanec</a:t>
            </a:r>
            <a:r>
              <a:rPr lang="hr-HR" sz="25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5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 Zagrebu 2015. godine.</a:t>
            </a:r>
          </a:p>
          <a:p>
            <a:endParaRPr lang="hr-HR" sz="2500" dirty="0">
              <a:latin typeface="Comic Sans MS" panose="030F0702030302020204" pitchFamily="66" charset="0"/>
            </a:endParaRPr>
          </a:p>
          <a:p>
            <a:r>
              <a:rPr lang="hr-HR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2020. godine na Međužupanijskom natjecanju učenika </a:t>
            </a:r>
            <a:r>
              <a:rPr lang="hr-HR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automehatroničara</a:t>
            </a:r>
            <a:r>
              <a:rPr lang="hr-HR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sudjelovao je </a:t>
            </a:r>
            <a:r>
              <a:rPr lang="hr-HR" sz="2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Dario </a:t>
            </a:r>
            <a:r>
              <a:rPr lang="hr-HR" sz="25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Šumak</a:t>
            </a:r>
            <a:r>
              <a:rPr lang="hr-HR" sz="2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endParaRPr lang="hr-HR" sz="2500" b="1" dirty="0">
              <a:latin typeface="Comic Sans MS" panose="030F0702030302020204" pitchFamily="66" charset="0"/>
            </a:endParaRPr>
          </a:p>
          <a:p>
            <a:r>
              <a:rPr lang="hr-HR" sz="2500" dirty="0">
                <a:solidFill>
                  <a:schemeClr val="accent4"/>
                </a:solidFill>
                <a:latin typeface="Comic Sans MS" panose="030F0702030302020204" pitchFamily="66" charset="0"/>
              </a:rPr>
              <a:t>Ove nastavne godine na Međužupanijskom natjecanju učenika </a:t>
            </a:r>
            <a:r>
              <a:rPr lang="hr-HR" sz="25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automehatroničara</a:t>
            </a:r>
            <a:r>
              <a:rPr lang="hr-HR" sz="2500" dirty="0">
                <a:solidFill>
                  <a:schemeClr val="accent4"/>
                </a:solidFill>
                <a:latin typeface="Comic Sans MS" panose="030F0702030302020204" pitchFamily="66" charset="0"/>
              </a:rPr>
              <a:t> trebao je sudjelovati učenik 3.b razreda, </a:t>
            </a:r>
            <a:r>
              <a:rPr lang="hr-HR" sz="25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Ivan </a:t>
            </a:r>
            <a:r>
              <a:rPr lang="hr-HR" sz="25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Komšo</a:t>
            </a:r>
            <a:r>
              <a:rPr lang="hr-HR" sz="2500" dirty="0">
                <a:solidFill>
                  <a:schemeClr val="accent4"/>
                </a:solidFill>
                <a:latin typeface="Comic Sans MS" panose="030F0702030302020204" pitchFamily="66" charset="0"/>
              </a:rPr>
              <a:t>-otkazano sudjelovanje radi </a:t>
            </a:r>
            <a:r>
              <a:rPr lang="hr-HR" sz="25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pandemije</a:t>
            </a:r>
            <a:r>
              <a:rPr lang="hr-HR" sz="2500" dirty="0">
                <a:solidFill>
                  <a:schemeClr val="accent4"/>
                </a:solidFill>
                <a:latin typeface="Comic Sans MS" panose="030F0702030302020204" pitchFamily="66" charset="0"/>
              </a:rPr>
              <a:t> Covid-19 virusa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756634" y="6616497"/>
            <a:ext cx="4493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Klara Jasna Žagar-28 godina u Srednjoj školi Zelina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/>
          <a:stretch/>
        </p:blipFill>
        <p:spPr>
          <a:xfrm>
            <a:off x="11090226" y="5517930"/>
            <a:ext cx="1015063" cy="10445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23" b="89844" l="12012" r="92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91" y="57259"/>
            <a:ext cx="1768366" cy="17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 također se izrađuju i plakati te različiti radovi…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011850" y="6589764"/>
            <a:ext cx="6180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https://strojarstvo-zelina.weebly.com/ , uređuje: K. J. Žagar</a:t>
            </a:r>
          </a:p>
        </p:txBody>
      </p:sp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33" y="2384550"/>
            <a:ext cx="3959384" cy="292650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25" y="1731704"/>
            <a:ext cx="3433599" cy="48888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4" y="1690688"/>
            <a:ext cx="3722086" cy="49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Ništa bez </a:t>
            </a:r>
            <a:r>
              <a:rPr lang="hr-HR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izvanučioničke</a:t>
            </a:r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nastave 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944303" y="6558925"/>
            <a:ext cx="3247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Izvori: Željko </a:t>
            </a:r>
            <a:r>
              <a:rPr lang="hr-HR" sz="1500" dirty="0" err="1"/>
              <a:t>Turković</a:t>
            </a:r>
            <a:r>
              <a:rPr lang="hr-HR" sz="1500" dirty="0"/>
              <a:t>, Klara Jasna Žagar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26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5" y="102366"/>
            <a:ext cx="1186377" cy="1234910"/>
          </a:xfrm>
          <a:prstGeom prst="rect">
            <a:avLst/>
          </a:prstGeom>
        </p:spPr>
      </p:pic>
      <p:pic>
        <p:nvPicPr>
          <p:cNvPr id="9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7" y="1569335"/>
            <a:ext cx="5179009" cy="3884256"/>
          </a:xfrm>
        </p:spPr>
      </p:pic>
      <p:pic>
        <p:nvPicPr>
          <p:cNvPr id="13" name="Rezervirano mjesto sadržaj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17" y="2129793"/>
            <a:ext cx="5835339" cy="437650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876597" y="1648066"/>
            <a:ext cx="393086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←Tvrtka „</a:t>
            </a:r>
            <a:r>
              <a:rPr lang="hr-HR" dirty="0" err="1">
                <a:latin typeface="Comic Sans MS" panose="030F0702030302020204" pitchFamily="66" charset="0"/>
              </a:rPr>
              <a:t>Hidropneumatika</a:t>
            </a:r>
            <a:r>
              <a:rPr lang="hr-HR" dirty="0">
                <a:latin typeface="Comic Sans MS" panose="030F0702030302020204" pitchFamily="66" charset="0"/>
              </a:rPr>
              <a:t>”, 2018.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1947043" y="5685650"/>
            <a:ext cx="39295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Tvrtka „Rimac Automobili”, 2019.</a:t>
            </a:r>
            <a:r>
              <a:rPr lang="hr-HR" dirty="0"/>
              <a:t>→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8795" y="1744718"/>
            <a:ext cx="11227677" cy="23865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hr-HR" sz="6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Da nije bilo (da nema) razvijanja strojarstva, ne bi bilo ni strojarskih zanimanja</a:t>
            </a:r>
            <a:endParaRPr lang="hr-HR" sz="6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9750" l="0" r="100000">
                        <a14:foregroundMark x1="12000" y1="56500" x2="12000" y2="56500"/>
                        <a14:foregroundMark x1="88250" y1="55500" x2="88250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64" y="3956802"/>
            <a:ext cx="2867138" cy="28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Što je to strojarstvo?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838200" y="1531335"/>
            <a:ext cx="10515600" cy="5027590"/>
          </a:xfrm>
        </p:spPr>
        <p:txBody>
          <a:bodyPr>
            <a:noAutofit/>
          </a:bodyPr>
          <a:lstStyle/>
          <a:p>
            <a:r>
              <a:rPr lang="hr-HR" sz="2500" dirty="0">
                <a:latin typeface="Comic Sans MS" panose="030F0702030302020204" pitchFamily="66" charset="0"/>
              </a:rPr>
              <a:t>Strojarstvo je stručna djelatnost i znanstvena grana koja obuhvaća projektiranje, proizvodnju i iskorištavanje energetskih, radnih i alatnih strojeva, uređaja za energetiku, procesnu tehniku, proizvoda široke potrošnje i slično. </a:t>
            </a:r>
          </a:p>
          <a:p>
            <a:endParaRPr lang="hr-HR" sz="1500" dirty="0">
              <a:latin typeface="Comic Sans MS" panose="030F0702030302020204" pitchFamily="66" charset="0"/>
            </a:endParaRPr>
          </a:p>
          <a:p>
            <a:r>
              <a:rPr lang="hr-HR" sz="2500" dirty="0">
                <a:latin typeface="Comic Sans MS" panose="030F0702030302020204" pitchFamily="66" charset="0"/>
              </a:rPr>
              <a:t>Teorijska načela strojarstva temelje se na znanstvenim granama matematike, mehanike, termodinamike, mehanike fluida, na inženjerstvu materijala i računarstvu, a srodne su mu djelatnosti elektrostrojarstvo, energetika, brodogradnja, zrakoplovstvo, metalurgija i slično, s kojima se djelomično preklapa. </a:t>
            </a:r>
          </a:p>
          <a:p>
            <a:endParaRPr lang="hr-HR" sz="1500" dirty="0">
              <a:latin typeface="Comic Sans MS" panose="030F0702030302020204" pitchFamily="66" charset="0"/>
            </a:endParaRPr>
          </a:p>
          <a:p>
            <a:r>
              <a:rPr lang="hr-HR" sz="2500" dirty="0">
                <a:latin typeface="Comic Sans MS" panose="030F0702030302020204" pitchFamily="66" charset="0"/>
              </a:rPr>
              <a:t>Sami početak strojarstva seže daleko u prošlost (od razvoja obrade metara do složenijih mehanizama za obavljanje rada), ali strojarstvo se pravo počelo razvijati tek početkom 19. stoljeća.</a:t>
            </a:r>
          </a:p>
          <a:p>
            <a:endParaRPr lang="hr-HR" sz="2500" dirty="0">
              <a:latin typeface="Comic Sans MS" panose="030F0702030302020204" pitchFamily="66" charset="0"/>
            </a:endParaRPr>
          </a:p>
          <a:p>
            <a:endParaRPr lang="hr-HR" sz="2500" dirty="0">
              <a:latin typeface="Comic Sans MS" panose="030F0702030302020204" pitchFamily="66" charset="0"/>
            </a:endParaRPr>
          </a:p>
          <a:p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24193" y="6558925"/>
            <a:ext cx="38678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https://hr.wikipedia.org/wiki/Strojarstvo</a:t>
            </a:r>
          </a:p>
        </p:txBody>
      </p:sp>
    </p:spTree>
    <p:extLst>
      <p:ext uri="{BB962C8B-B14F-4D97-AF65-F5344CB8AC3E}">
        <p14:creationId xmlns:p14="http://schemas.microsoft.com/office/powerpoint/2010/main" val="31966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Razvoj strojarstva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24193" y="6558925"/>
            <a:ext cx="38678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https://hr.wikipedia.org/wiki/Strojarstvo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Za vrijeme života Dragutina </a:t>
            </a:r>
            <a:r>
              <a:rPr lang="hr-HR" dirty="0" err="1">
                <a:latin typeface="Comic Sans MS" panose="030F0702030302020204" pitchFamily="66" charset="0"/>
              </a:rPr>
              <a:t>Stražimira</a:t>
            </a:r>
            <a:r>
              <a:rPr lang="hr-HR" dirty="0">
                <a:latin typeface="Comic Sans MS" panose="030F0702030302020204" pitchFamily="66" charset="0"/>
              </a:rPr>
              <a:t> odvile su se 2 bitne revolucije:</a:t>
            </a:r>
          </a:p>
          <a:p>
            <a:pPr lvl="1"/>
            <a:r>
              <a:rPr lang="hr-H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1. industrijska revolucija</a:t>
            </a:r>
            <a:r>
              <a:rPr lang="hr-HR" sz="2800" dirty="0">
                <a:latin typeface="Comic Sans MS" panose="030F0702030302020204" pitchFamily="66" charset="0"/>
              </a:rPr>
              <a:t> (kraj 18.-sredina 19. stoljeća)</a:t>
            </a:r>
          </a:p>
          <a:p>
            <a:pPr lvl="1"/>
            <a:r>
              <a:rPr lang="hr-H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2. industrijska revolucija </a:t>
            </a:r>
            <a:r>
              <a:rPr lang="hr-HR" sz="2800" dirty="0">
                <a:latin typeface="Comic Sans MS" panose="030F0702030302020204" pitchFamily="66" charset="0"/>
              </a:rPr>
              <a:t>(druga polovica 19. stoljeća-početak 20. stoljeća)</a:t>
            </a:r>
          </a:p>
          <a:p>
            <a:pPr lvl="1"/>
            <a:endParaRPr lang="hr-HR" sz="2800" dirty="0">
              <a:latin typeface="Comic Sans MS" panose="030F0702030302020204" pitchFamily="66" charset="0"/>
            </a:endParaRPr>
          </a:p>
          <a:p>
            <a:r>
              <a:rPr lang="hr-HR" dirty="0">
                <a:latin typeface="Comic Sans MS" panose="030F0702030302020204" pitchFamily="66" charset="0"/>
              </a:rPr>
              <a:t>1. industrijsku revoluciju obilježava primjena parnog stroja, dok 2. obilježavaju značajna tehnička otkrića.</a:t>
            </a:r>
          </a:p>
        </p:txBody>
      </p:sp>
    </p:spTree>
    <p:extLst>
      <p:ext uri="{BB962C8B-B14F-4D97-AF65-F5344CB8AC3E}">
        <p14:creationId xmlns:p14="http://schemas.microsoft.com/office/powerpoint/2010/main" val="31289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Razvoj strojarstva u doba Dragutina </a:t>
            </a:r>
            <a:r>
              <a:rPr lang="hr-HR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Stražimira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24193" y="6558925"/>
            <a:ext cx="38678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https://hr.wikipedia.org/wiki/Strojarstvo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3690" cy="4733300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1825. godine </a:t>
            </a:r>
            <a:r>
              <a:rPr lang="hr-HR" dirty="0">
                <a:latin typeface="Comic Sans MS" panose="030F0702030302020204" pitchFamily="66" charset="0"/>
              </a:rPr>
              <a:t>sagrađena je prva javna željeznička pruga u svijetu koja je povezivala gradove </a:t>
            </a:r>
            <a:r>
              <a:rPr lang="hr-HR" dirty="0" err="1">
                <a:latin typeface="Comic Sans MS" panose="030F0702030302020204" pitchFamily="66" charset="0"/>
              </a:rPr>
              <a:t>Stockton</a:t>
            </a:r>
            <a:r>
              <a:rPr lang="hr-HR" dirty="0">
                <a:latin typeface="Comic Sans MS" panose="030F0702030302020204" pitchFamily="66" charset="0"/>
              </a:rPr>
              <a:t> i </a:t>
            </a:r>
            <a:r>
              <a:rPr lang="hr-HR" dirty="0" err="1">
                <a:latin typeface="Comic Sans MS" panose="030F0702030302020204" pitchFamily="66" charset="0"/>
              </a:rPr>
              <a:t>Darlington</a:t>
            </a:r>
            <a:r>
              <a:rPr lang="hr-HR" dirty="0">
                <a:latin typeface="Comic Sans MS" panose="030F0702030302020204" pitchFamily="66" charset="0"/>
              </a:rPr>
              <a:t> (Ujedinjeno Kraljevstvo).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1828. godine </a:t>
            </a:r>
            <a:r>
              <a:rPr lang="hr-HR" dirty="0">
                <a:latin typeface="Comic Sans MS" panose="030F0702030302020204" pitchFamily="66" charset="0"/>
              </a:rPr>
              <a:t>izum diferencijala od strane </a:t>
            </a:r>
            <a:r>
              <a:rPr lang="hr-HR" dirty="0" err="1">
                <a:latin typeface="Comic Sans MS" panose="030F0702030302020204" pitchFamily="66" charset="0"/>
              </a:rPr>
              <a:t>Pecquera</a:t>
            </a:r>
            <a:r>
              <a:rPr lang="hr-HR" dirty="0">
                <a:latin typeface="Comic Sans MS" panose="030F0702030302020204" pitchFamily="66" charset="0"/>
              </a:rPr>
              <a:t>.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1829. godine </a:t>
            </a:r>
            <a:r>
              <a:rPr lang="hr-HR" dirty="0">
                <a:latin typeface="Comic Sans MS" panose="030F0702030302020204" pitchFamily="66" charset="0"/>
              </a:rPr>
              <a:t>u </a:t>
            </a:r>
            <a:r>
              <a:rPr lang="hr-HR" dirty="0" err="1">
                <a:latin typeface="Comic Sans MS" panose="030F0702030302020204" pitchFamily="66" charset="0"/>
              </a:rPr>
              <a:t>Baltiomoreu</a:t>
            </a:r>
            <a:r>
              <a:rPr lang="hr-HR" dirty="0">
                <a:latin typeface="Comic Sans MS" panose="030F0702030302020204" pitchFamily="66" charset="0"/>
              </a:rPr>
              <a:t> je u promet pušten tramvaj na konjsku vuču.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1839. godine </a:t>
            </a:r>
            <a:r>
              <a:rPr lang="hr-HR" dirty="0">
                <a:latin typeface="Comic Sans MS" panose="030F0702030302020204" pitchFamily="66" charset="0"/>
              </a:rPr>
              <a:t>Amerikanac Charles Goodyear otkrio je vulkanizaciju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hr-HR" dirty="0">
                <a:latin typeface="Comic Sans MS" panose="030F0702030302020204" pitchFamily="66" charset="0"/>
              </a:rPr>
              <a:t>način za dobivanje gume iz kaučuka.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4"/>
          <a:stretch/>
        </p:blipFill>
        <p:spPr>
          <a:xfrm>
            <a:off x="3584364" y="2297404"/>
            <a:ext cx="4739829" cy="29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Razvoj strojarstva u doba Dragutina </a:t>
            </a:r>
            <a:r>
              <a:rPr lang="hr-HR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Stražimira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3690" cy="4733300"/>
          </a:xfrm>
        </p:spPr>
        <p:txBody>
          <a:bodyPr>
            <a:normAutofit lnSpcReduction="10000"/>
          </a:bodyPr>
          <a:lstStyle/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1854. godine </a:t>
            </a:r>
            <a:r>
              <a:rPr lang="hr-HR" dirty="0">
                <a:latin typeface="Comic Sans MS" panose="030F0702030302020204" pitchFamily="66" charset="0"/>
              </a:rPr>
              <a:t>pojavio se prvi bicikl s pedalama.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1853. godine </a:t>
            </a:r>
            <a:r>
              <a:rPr lang="hr-HR" dirty="0">
                <a:latin typeface="Comic Sans MS" panose="030F0702030302020204" pitchFamily="66" charset="0"/>
              </a:rPr>
              <a:t>u tvornici parnih strojeva Richard </a:t>
            </a:r>
            <a:r>
              <a:rPr lang="hr-HR" dirty="0" err="1">
                <a:latin typeface="Comic Sans MS" panose="030F0702030302020204" pitchFamily="66" charset="0"/>
              </a:rPr>
              <a:t>Garrett</a:t>
            </a:r>
            <a:r>
              <a:rPr lang="hr-HR" dirty="0">
                <a:latin typeface="Comic Sans MS" panose="030F0702030302020204" pitchFamily="66" charset="0"/>
              </a:rPr>
              <a:t> &amp; </a:t>
            </a:r>
            <a:r>
              <a:rPr lang="hr-HR" dirty="0" err="1">
                <a:latin typeface="Comic Sans MS" panose="030F0702030302020204" pitchFamily="66" charset="0"/>
              </a:rPr>
              <a:t>Sons</a:t>
            </a:r>
            <a:r>
              <a:rPr lang="hr-HR" dirty="0">
                <a:latin typeface="Comic Sans MS" panose="030F0702030302020204" pitchFamily="66" charset="0"/>
              </a:rPr>
              <a:t> u engleskom gradu </a:t>
            </a:r>
            <a:r>
              <a:rPr lang="hr-HR" dirty="0" err="1">
                <a:latin typeface="Comic Sans MS" panose="030F0702030302020204" pitchFamily="66" charset="0"/>
              </a:rPr>
              <a:t>Suffolku</a:t>
            </a:r>
            <a:r>
              <a:rPr lang="hr-HR" dirty="0">
                <a:latin typeface="Comic Sans MS" panose="030F0702030302020204" pitchFamily="66" charset="0"/>
              </a:rPr>
              <a:t> izgrađena je pokretna traka za prijenos parnog kotla.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1856. godine </a:t>
            </a:r>
            <a:r>
              <a:rPr lang="hr-HR" dirty="0">
                <a:latin typeface="Comic Sans MS" panose="030F0702030302020204" pitchFamily="66" charset="0"/>
              </a:rPr>
              <a:t>patentiran </a:t>
            </a:r>
            <a:r>
              <a:rPr lang="hr-HR" dirty="0" err="1">
                <a:latin typeface="Comic Sans MS" panose="030F0702030302020204" pitchFamily="66" charset="0"/>
              </a:rPr>
              <a:t>Bessemerov</a:t>
            </a:r>
            <a:r>
              <a:rPr lang="hr-HR" dirty="0">
                <a:latin typeface="Comic Sans MS" panose="030F0702030302020204" pitchFamily="66" charset="0"/>
              </a:rPr>
              <a:t> postupak dobivanja čelika iz sirovog željeza.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1879. godine </a:t>
            </a:r>
            <a:r>
              <a:rPr lang="hr-HR" dirty="0">
                <a:latin typeface="Comic Sans MS" panose="030F0702030302020204" pitchFamily="66" charset="0"/>
              </a:rPr>
              <a:t>u Berlinu je predstavljen tramvaj s električnim pogonom</a:t>
            </a: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06" y="2316629"/>
            <a:ext cx="3192697" cy="42422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68" y="2402207"/>
            <a:ext cx="5232397" cy="391121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62" y="2266449"/>
            <a:ext cx="5415803" cy="406185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7758" r="14725" b="9458"/>
          <a:stretch/>
        </p:blipFill>
        <p:spPr>
          <a:xfrm>
            <a:off x="3713045" y="2152903"/>
            <a:ext cx="4614042" cy="427771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39C30DE2-E2D2-4A62-B1A7-4A5AC781EC82}"/>
              </a:ext>
            </a:extLst>
          </p:cNvPr>
          <p:cNvSpPr txBox="1"/>
          <p:nvPr/>
        </p:nvSpPr>
        <p:spPr>
          <a:xfrm>
            <a:off x="4873534" y="6528736"/>
            <a:ext cx="7275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Izvori: https://hr.wikipedia.org/wiki/Strojarstvo , https://hr.izzi.digital/DOS/776/13104.html</a:t>
            </a:r>
          </a:p>
        </p:txBody>
      </p:sp>
    </p:spTree>
    <p:extLst>
      <p:ext uri="{BB962C8B-B14F-4D97-AF65-F5344CB8AC3E}">
        <p14:creationId xmlns:p14="http://schemas.microsoft.com/office/powerpoint/2010/main" val="15152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Razvoj strojarstva u doba Dragutina </a:t>
            </a:r>
            <a:r>
              <a:rPr lang="hr-HR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Stražimira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198069" y="6558925"/>
            <a:ext cx="3993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https://hr.izzi.digital/DOS/776/13104.html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1886. godine </a:t>
            </a:r>
            <a:r>
              <a:rPr lang="hr-HR" dirty="0">
                <a:latin typeface="Comic Sans MS" panose="030F0702030302020204" pitchFamily="66" charset="0"/>
              </a:rPr>
              <a:t>početak razvoja današnjih </a:t>
            </a:r>
            <a:r>
              <a:rPr lang="hr-HR" dirty="0" err="1">
                <a:latin typeface="Comic Sans MS" panose="030F0702030302020204" pitchFamily="66" charset="0"/>
              </a:rPr>
              <a:t>automobila</a:t>
            </a:r>
            <a:r>
              <a:rPr lang="hr-HR" dirty="0" err="1">
                <a:latin typeface="Comic Sans MS" panose="030F0702030302020204" pitchFamily="66" charset="0"/>
                <a:cs typeface="Calibri" panose="020F0502020204030204" pitchFamily="34" charset="0"/>
              </a:rPr>
              <a:t>→prvi</a:t>
            </a:r>
            <a:r>
              <a:rPr lang="hr-HR" dirty="0">
                <a:latin typeface="Comic Sans MS" panose="030F0702030302020204" pitchFamily="66" charset="0"/>
                <a:cs typeface="Calibri" panose="020F0502020204030204" pitchFamily="34" charset="0"/>
              </a:rPr>
              <a:t> automobil s benzinskim motorom (</a:t>
            </a:r>
            <a:r>
              <a:rPr lang="hr-HR" dirty="0" err="1">
                <a:latin typeface="Comic Sans MS" panose="030F0702030302020204" pitchFamily="66" charset="0"/>
                <a:cs typeface="Calibri" panose="020F0502020204030204" pitchFamily="34" charset="0"/>
              </a:rPr>
              <a:t>Karl</a:t>
            </a:r>
            <a:r>
              <a:rPr lang="hr-HR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  <a:cs typeface="Calibri" panose="020F0502020204030204" pitchFamily="34" charset="0"/>
              </a:rPr>
              <a:t>Benz</a:t>
            </a:r>
            <a:r>
              <a:rPr lang="hr-HR" dirty="0">
                <a:latin typeface="Comic Sans MS" panose="030F0702030302020204" pitchFamily="66" charset="0"/>
                <a:cs typeface="Calibri" panose="020F0502020204030204" pitchFamily="34" charset="0"/>
              </a:rPr>
              <a:t>).</a:t>
            </a:r>
          </a:p>
          <a:p>
            <a:endParaRPr lang="hr-HR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1887. godine </a:t>
            </a:r>
            <a:r>
              <a:rPr lang="hr-HR" dirty="0">
                <a:latin typeface="Comic Sans MS" panose="030F0702030302020204" pitchFamily="66" charset="0"/>
                <a:cs typeface="Calibri" panose="020F0502020204030204" pitchFamily="34" charset="0"/>
              </a:rPr>
              <a:t>naš Nikola Tesla izumio je motor na izmjeničnu struju</a:t>
            </a:r>
          </a:p>
          <a:p>
            <a:endParaRPr lang="hr-HR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1890. godine </a:t>
            </a:r>
            <a:r>
              <a:rPr lang="hr-HR" dirty="0">
                <a:latin typeface="Comic Sans MS" panose="030F0702030302020204" pitchFamily="66" charset="0"/>
                <a:cs typeface="Calibri" panose="020F0502020204030204" pitchFamily="34" charset="0"/>
              </a:rPr>
              <a:t>izumih gumenih zračnica od strane J.B. </a:t>
            </a:r>
            <a:r>
              <a:rPr lang="hr-HR" dirty="0" err="1">
                <a:latin typeface="Comic Sans MS" panose="030F0702030302020204" pitchFamily="66" charset="0"/>
                <a:cs typeface="Calibri" panose="020F0502020204030204" pitchFamily="34" charset="0"/>
              </a:rPr>
              <a:t>Dunlopa</a:t>
            </a:r>
            <a:r>
              <a:rPr lang="hr-HR" dirty="0">
                <a:latin typeface="Comic Sans MS" panose="030F0702030302020204" pitchFamily="66" charset="0"/>
                <a:cs typeface="Calibri" panose="020F0502020204030204" pitchFamily="34" charset="0"/>
              </a:rPr>
              <a:t>.</a:t>
            </a: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61" y="2549572"/>
            <a:ext cx="5443676" cy="36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Razvoj strojarstva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2128593"/>
            <a:ext cx="10515600" cy="21577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3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Od korištenja materijala nađenih u prirodi, preko metala do različitih značajnih izuma i strojeva, došli smo u 21. stoljeće, u kojem se već odvija značajan napredak u strojarstvu.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42" y="444123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Tko je bio Dragutin </a:t>
            </a:r>
            <a:r>
              <a:rPr lang="hr-HR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Stražimir</a:t>
            </a:r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45" y="1825625"/>
            <a:ext cx="2719586" cy="4351338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834759" y="1976465"/>
            <a:ext cx="6519041" cy="40496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Rođen je 27. rujna 1821. u Velikom Bukovcu kao Karlo </a:t>
            </a:r>
            <a:r>
              <a:rPr lang="hr-HR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Wachter</a:t>
            </a:r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1845. dozvolom kraljevske Zemaljske vlade mijenja prezime u </a:t>
            </a:r>
            <a:r>
              <a:rPr lang="hr-HR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Stražimir</a:t>
            </a:r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što je zapravo prijevod prezimena </a:t>
            </a:r>
            <a:r>
              <a:rPr lang="hr-HR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Wachter</a:t>
            </a:r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Karlo je promijenio i ime i od tada se uvijek i potpisuje kao Dragutin </a:t>
            </a:r>
            <a:r>
              <a:rPr lang="hr-HR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Stražimir</a:t>
            </a:r>
            <a:endParaRPr lang="hr-HR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r-HR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Stražimir</a:t>
            </a:r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vrlo rado prihvaća 1851. godine poziv zelinskog vlastelina Dragutina </a:t>
            </a:r>
            <a:r>
              <a:rPr lang="hr-HR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Domjanića</a:t>
            </a:r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da preuzme  župu Svetog Nikole u Donjoj Zelini, najprije kao upravitelj, a poslije i kao župnik. </a:t>
            </a:r>
          </a:p>
          <a:p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Svjestan da je narod sposoban koristiti se tekovinama moderne tehnologije i spoznaja samo onda kad je pismen, Dragutin </a:t>
            </a:r>
            <a:r>
              <a:rPr lang="hr-HR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Stražimir</a:t>
            </a:r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osniva 1852. pučku školu u koju se javilo 30 učenika</a:t>
            </a:r>
          </a:p>
          <a:p>
            <a:r>
              <a:rPr lang="hr-H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Umro je 4. svibnja 1891. u Pragu od žutice</a:t>
            </a:r>
          </a:p>
          <a:p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4529961" y="6534835"/>
            <a:ext cx="7662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9858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Razvoj strojarstva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2603390"/>
            <a:ext cx="10515600" cy="21472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3000" dirty="0">
                <a:latin typeface="Comic Sans MS" panose="030F0702030302020204" pitchFamily="66" charset="0"/>
              </a:rPr>
              <a:t>Za razvoj strojarskog područja, potrebni su učenici strojarskih zanimanja.</a:t>
            </a:r>
          </a:p>
          <a:p>
            <a:pPr algn="ctr"/>
            <a:endParaRPr lang="hr-HR" sz="3000" dirty="0">
              <a:latin typeface="Comic Sans MS" panose="030F0702030302020204" pitchFamily="66" charset="0"/>
            </a:endParaRPr>
          </a:p>
          <a:p>
            <a:pPr algn="ctr"/>
            <a:r>
              <a:rPr lang="hr-HR" sz="3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Trenutno, naših 25 su:</a:t>
            </a:r>
          </a:p>
        </p:txBody>
      </p:sp>
    </p:spTree>
    <p:extLst>
      <p:ext uri="{BB962C8B-B14F-4D97-AF65-F5344CB8AC3E}">
        <p14:creationId xmlns:p14="http://schemas.microsoft.com/office/powerpoint/2010/main" val="30858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Malo nas je, al’ nas ima</a:t>
            </a:r>
            <a:endParaRPr lang="hr-H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64" y="1815113"/>
            <a:ext cx="6590609" cy="4941959"/>
          </a:xfrm>
        </p:spPr>
      </p:pic>
      <p:sp>
        <p:nvSpPr>
          <p:cNvPr id="8" name="Srce 7"/>
          <p:cNvSpPr/>
          <p:nvPr/>
        </p:nvSpPr>
        <p:spPr>
          <a:xfrm>
            <a:off x="8508124" y="2711669"/>
            <a:ext cx="2596055" cy="2343807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8739351" y="3362762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omic Sans MS" panose="030F0702030302020204" pitchFamily="66" charset="0"/>
              </a:rPr>
              <a:t>1.B </a:t>
            </a:r>
          </a:p>
          <a:p>
            <a:pPr algn="ctr"/>
            <a:r>
              <a:rPr lang="hr-HR" dirty="0">
                <a:solidFill>
                  <a:srgbClr val="C00000"/>
                </a:solidFill>
                <a:latin typeface="Comic Sans MS" panose="030F0702030302020204" pitchFamily="66" charset="0"/>
              </a:rPr>
              <a:t>(automehaničari i strojobravari)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3" l="24500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926" y="307589"/>
            <a:ext cx="2744063" cy="14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Malo nas je, al’ nas ima</a:t>
            </a:r>
            <a:endParaRPr lang="hr-H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19" y="1690688"/>
            <a:ext cx="5058103" cy="5135228"/>
          </a:xfrm>
        </p:spPr>
      </p:pic>
      <p:sp>
        <p:nvSpPr>
          <p:cNvPr id="8" name="TekstniOkvir 7"/>
          <p:cNvSpPr txBox="1"/>
          <p:nvPr/>
        </p:nvSpPr>
        <p:spPr>
          <a:xfrm>
            <a:off x="10152993" y="6564124"/>
            <a:ext cx="1994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Klara Jasna Žagar</a:t>
            </a:r>
          </a:p>
        </p:txBody>
      </p:sp>
      <p:sp>
        <p:nvSpPr>
          <p:cNvPr id="9" name="Srce 8"/>
          <p:cNvSpPr/>
          <p:nvPr/>
        </p:nvSpPr>
        <p:spPr>
          <a:xfrm>
            <a:off x="8508124" y="2606258"/>
            <a:ext cx="2596055" cy="2343807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8739351" y="331689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omic Sans MS" panose="030F0702030302020204" pitchFamily="66" charset="0"/>
              </a:rPr>
              <a:t>2.B </a:t>
            </a:r>
          </a:p>
          <a:p>
            <a:pPr algn="ctr"/>
            <a:r>
              <a:rPr lang="hr-HR" dirty="0">
                <a:solidFill>
                  <a:srgbClr val="C00000"/>
                </a:solidFill>
                <a:latin typeface="Comic Sans MS" panose="030F0702030302020204" pitchFamily="66" charset="0"/>
              </a:rPr>
              <a:t>(automehaničari)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08" y="110953"/>
            <a:ext cx="1762491" cy="1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Malo nas je, al’ nas ima</a:t>
            </a:r>
            <a:endParaRPr lang="hr-H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0163503" y="6564124"/>
            <a:ext cx="19838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Klara Jasna Žagar</a:t>
            </a:r>
          </a:p>
        </p:txBody>
      </p:sp>
      <p:sp>
        <p:nvSpPr>
          <p:cNvPr id="9" name="Srce 8"/>
          <p:cNvSpPr/>
          <p:nvPr/>
        </p:nvSpPr>
        <p:spPr>
          <a:xfrm>
            <a:off x="8508124" y="2606258"/>
            <a:ext cx="2596055" cy="2343807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8739351" y="334615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omic Sans MS" panose="030F0702030302020204" pitchFamily="66" charset="0"/>
              </a:rPr>
              <a:t>3.B </a:t>
            </a:r>
          </a:p>
          <a:p>
            <a:pPr algn="ctr"/>
            <a:r>
              <a:rPr lang="hr-HR" dirty="0">
                <a:solidFill>
                  <a:srgbClr val="C00000"/>
                </a:solidFill>
                <a:latin typeface="Comic Sans MS" panose="030F0702030302020204" pitchFamily="66" charset="0"/>
              </a:rPr>
              <a:t>(automehaničari)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21" y="1816812"/>
            <a:ext cx="5801784" cy="4351338"/>
          </a:xfr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5" b="93161" l="13537" r="90000">
                        <a14:foregroundMark x1="37927" y1="55775" x2="37927" y2="55775"/>
                        <a14:foregroundMark x1="36585" y1="52584" x2="36585" y2="52584"/>
                        <a14:foregroundMark x1="54024" y1="52128" x2="54024" y2="52128"/>
                        <a14:foregroundMark x1="56829" y1="56231" x2="56829" y2="56231"/>
                        <a14:foregroundMark x1="47195" y1="78571" x2="47195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50" y="-1329"/>
            <a:ext cx="2285107" cy="18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067503" y="2936302"/>
            <a:ext cx="3857296" cy="6337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3500" dirty="0">
                <a:latin typeface="Comic Sans MS" panose="030F0702030302020204" pitchFamily="66" charset="0"/>
              </a:rPr>
              <a:t>Hvala na pažnji</a:t>
            </a:r>
            <a:endParaRPr lang="hr-HR" sz="35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6" y="37868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Osnivanje škole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3. svibnja 1991. godine Skupština općine Sveti Ivan Zelina donosi  Odluku o osnivanju  Srednje mješovite škole s gimnazijskim i obrtničkim programima (angažman  </a:t>
            </a:r>
            <a:r>
              <a:rPr lang="hr-HR" dirty="0" err="1">
                <a:latin typeface="Comic Sans MS" panose="030F0702030302020204" pitchFamily="66" charset="0"/>
              </a:rPr>
              <a:t>Zelinčana</a:t>
            </a:r>
            <a:r>
              <a:rPr lang="hr-HR" dirty="0">
                <a:latin typeface="Comic Sans MS" panose="030F0702030302020204" pitchFamily="66" charset="0"/>
              </a:rPr>
              <a:t>  Zdravka Petaka i Mile Tokića)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>
                <a:latin typeface="Comic Sans MS" panose="030F0702030302020204" pitchFamily="66" charset="0"/>
              </a:rPr>
              <a:t>Prve školske godine 1991. /1992. nastava se odvijala u prostorima OŠ Dragutina </a:t>
            </a:r>
            <a:r>
              <a:rPr lang="hr-HR" dirty="0" err="1">
                <a:latin typeface="Comic Sans MS" panose="030F0702030302020204" pitchFamily="66" charset="0"/>
              </a:rPr>
              <a:t>Domjanića</a:t>
            </a:r>
            <a:r>
              <a:rPr lang="hr-HR" dirty="0">
                <a:latin typeface="Comic Sans MS" panose="030F0702030302020204" pitchFamily="66" charset="0"/>
              </a:rPr>
              <a:t>, a do 1994. u zgradi  stare škole u Ulici braće Radića 8. 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>
                <a:latin typeface="Comic Sans MS" panose="030F0702030302020204" pitchFamily="66" charset="0"/>
              </a:rPr>
              <a:t>Od 1993. do 1994. gradila se današnja zgrada u kojoj je nastava počela školske godine 1994. / 1995.  Zgrada je izgrađena na nekadašnjem crkvenom zemljištu oko čijeg su se otkupa posebno angažirali odvjetnik Ivan </a:t>
            </a:r>
            <a:r>
              <a:rPr lang="hr-HR" dirty="0" err="1">
                <a:latin typeface="Comic Sans MS" panose="030F0702030302020204" pitchFamily="66" charset="0"/>
              </a:rPr>
              <a:t>Brleković</a:t>
            </a:r>
            <a:r>
              <a:rPr lang="hr-HR" dirty="0">
                <a:latin typeface="Comic Sans MS" panose="030F0702030302020204" pitchFamily="66" charset="0"/>
              </a:rPr>
              <a:t>  i ondašnji zelinski župnik Ivan </a:t>
            </a:r>
            <a:r>
              <a:rPr lang="hr-HR" dirty="0" err="1">
                <a:latin typeface="Comic Sans MS" panose="030F0702030302020204" pitchFamily="66" charset="0"/>
              </a:rPr>
              <a:t>Šestak</a:t>
            </a:r>
            <a:r>
              <a:rPr lang="hr-HR" dirty="0">
                <a:latin typeface="Comic Sans MS" panose="030F0702030302020204" pitchFamily="66" charset="0"/>
              </a:rPr>
              <a:t>. </a:t>
            </a:r>
          </a:p>
          <a:p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201104" y="6506138"/>
            <a:ext cx="60854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20 godina Srednje škole Dragutina </a:t>
            </a:r>
            <a:r>
              <a:rPr lang="hr-HR" sz="1500" dirty="0" err="1"/>
              <a:t>Stražimira</a:t>
            </a:r>
            <a:r>
              <a:rPr lang="hr-HR" sz="1500" dirty="0"/>
              <a:t> Sveti Ivan Zelina (2011)</a:t>
            </a:r>
          </a:p>
        </p:txBody>
      </p:sp>
    </p:spTree>
    <p:extLst>
      <p:ext uri="{BB962C8B-B14F-4D97-AF65-F5344CB8AC3E}">
        <p14:creationId xmlns:p14="http://schemas.microsoft.com/office/powerpoint/2010/main" val="36074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177061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28 godina obrazovnog sektora strojarstva</a:t>
            </a:r>
            <a:endParaRPr lang="hr-H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0242" y="1610492"/>
            <a:ext cx="10515600" cy="949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1993. godine u srednju školu Dragutina </a:t>
            </a:r>
            <a:r>
              <a:rPr lang="hr-HR" dirty="0" err="1">
                <a:latin typeface="Comic Sans MS" panose="030F0702030302020204" pitchFamily="66" charset="0"/>
              </a:rPr>
              <a:t>Stražimira</a:t>
            </a:r>
            <a:r>
              <a:rPr lang="hr-HR" dirty="0">
                <a:latin typeface="Comic Sans MS" panose="030F0702030302020204" pitchFamily="66" charset="0"/>
              </a:rPr>
              <a:t> upisana je prva generacija učenika u strukovni smjer strojobravar</a:t>
            </a: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880242" y="2775333"/>
            <a:ext cx="10515600" cy="5664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omic Sans MS" panose="030F0702030302020204" pitchFamily="66" charset="0"/>
              </a:rPr>
              <a:t>1997. godine uvedeni su smjerovi autolimar i </a:t>
            </a:r>
            <a:r>
              <a:rPr lang="hr-HR" dirty="0" err="1">
                <a:latin typeface="Comic Sans MS" panose="030F0702030302020204" pitchFamily="66" charset="0"/>
              </a:rPr>
              <a:t>plinoinstalater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880242" y="3575051"/>
            <a:ext cx="10515600" cy="571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omic Sans MS" panose="030F0702030302020204" pitchFamily="66" charset="0"/>
              </a:rPr>
              <a:t>1999. godine upisani su prvi učenici smjera automehaničar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838199" y="4404368"/>
            <a:ext cx="10515600" cy="5339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700" dirty="0">
                <a:latin typeface="Comic Sans MS" panose="030F0702030302020204" pitchFamily="66" charset="0"/>
              </a:rPr>
              <a:t>Kasnije su uvedeni smjerovi autoelektričar i elektromehaničar</a:t>
            </a:r>
          </a:p>
          <a:p>
            <a:endParaRPr lang="hr-HR" sz="2700" dirty="0">
              <a:latin typeface="Comic Sans MS" panose="030F0702030302020204" pitchFamily="66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190594" y="6534835"/>
            <a:ext cx="60854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20 godina Srednje škole Dragutina </a:t>
            </a:r>
            <a:r>
              <a:rPr lang="hr-HR" sz="1500" dirty="0" err="1"/>
              <a:t>Stražimira</a:t>
            </a:r>
            <a:r>
              <a:rPr lang="hr-HR" sz="1500" dirty="0"/>
              <a:t> Sveti Ivan Zelina (2011)</a:t>
            </a:r>
          </a:p>
        </p:txBody>
      </p:sp>
      <p:sp>
        <p:nvSpPr>
          <p:cNvPr id="11" name="Rezervirano mjesto sadržaja 2"/>
          <p:cNvSpPr txBox="1">
            <a:spLocks/>
          </p:cNvSpPr>
          <p:nvPr/>
        </p:nvSpPr>
        <p:spPr>
          <a:xfrm>
            <a:off x="838199" y="5186565"/>
            <a:ext cx="10515600" cy="1264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>
                <a:latin typeface="Comic Sans MS" panose="030F0702030302020204" pitchFamily="66" charset="0"/>
              </a:rPr>
              <a:t>U školskoj godini 2020./2021. strojarska zanimanja pohađa 25 učenika i isti su upisani u obrazovne smjerove </a:t>
            </a:r>
            <a:r>
              <a:rPr lang="hr-HR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automehaničar</a:t>
            </a:r>
            <a:r>
              <a:rPr lang="hr-HR" dirty="0">
                <a:latin typeface="Comic Sans MS" panose="030F0702030302020204" pitchFamily="66" charset="0"/>
              </a:rPr>
              <a:t> i </a:t>
            </a:r>
            <a:r>
              <a:rPr lang="hr-HR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strojobravar</a:t>
            </a:r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Nakon teoretskog dijela </a:t>
            </a:r>
            <a:b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dolazi praktični dio</a:t>
            </a:r>
            <a:endParaRPr lang="hr-H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5952" y="2085044"/>
            <a:ext cx="11238186" cy="224521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600" dirty="0">
                <a:latin typeface="Comic Sans MS" panose="030F0702030302020204" pitchFamily="66" charset="0"/>
              </a:rPr>
              <a:t>Osim teoretske nastave, praktična nastava sastavni je dio obrazovanja navedenih zanimanja i djelomično se odvija u školskoj radionici, a djelomično u radnom procesu, ali </a:t>
            </a:r>
            <a:r>
              <a:rPr lang="hr-HR" sz="2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u planu je i izgradnja radionica za ova zanimanja</a:t>
            </a:r>
            <a:r>
              <a:rPr lang="hr-HR" sz="2600" dirty="0">
                <a:latin typeface="Comic Sans MS" panose="030F0702030302020204" pitchFamily="66" charset="0"/>
              </a:rPr>
              <a:t>, kao i još nekoliko strukovnih zanimanja, </a:t>
            </a:r>
            <a:r>
              <a:rPr lang="hr-HR" sz="2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za čiju je izgradnju proračunom Zagrebačke županije za 2021. godinu osigurano 5.500.000,00 kn.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79" y="4441543"/>
            <a:ext cx="3003989" cy="232926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8" l="26706" r="73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6" y="375330"/>
            <a:ext cx="2484565" cy="131535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74" b="96691" l="101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96" y="51796"/>
            <a:ext cx="2105336" cy="19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Prisjetimo se,</a:t>
            </a:r>
            <a:b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što radi strojobravar… </a:t>
            </a:r>
            <a:endParaRPr lang="hr-H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199" y="2319611"/>
            <a:ext cx="10515600" cy="33349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STROJOBRAVAR</a:t>
            </a:r>
          </a:p>
          <a:p>
            <a:pPr lvl="1"/>
            <a:r>
              <a:rPr lang="hr-HR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priprema materijale predmeta obrade, alate, pribor, uređaje i strojeve </a:t>
            </a:r>
          </a:p>
          <a:p>
            <a:pPr lvl="1"/>
            <a:r>
              <a:rPr lang="hr-HR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priprema elemente za montažu, sastavlja mehaničke sklopove i ugrađuje ih u sustav montaže </a:t>
            </a:r>
          </a:p>
          <a:p>
            <a:pPr lvl="1"/>
            <a:r>
              <a:rPr lang="hr-HR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programira CNC alatne strojeve </a:t>
            </a:r>
          </a:p>
          <a:p>
            <a:pPr lvl="1"/>
            <a:r>
              <a:rPr lang="hr-HR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stavlja u pogon strojeve, uređaje i postrojenja</a:t>
            </a:r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2" b="89701" l="4688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55" y="270846"/>
            <a:ext cx="1609695" cy="1514119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9149254" y="6558925"/>
            <a:ext cx="3042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Prezentacija_Skole_20192020</a:t>
            </a:r>
          </a:p>
        </p:txBody>
      </p:sp>
    </p:spTree>
    <p:extLst>
      <p:ext uri="{BB962C8B-B14F-4D97-AF65-F5344CB8AC3E}">
        <p14:creationId xmlns:p14="http://schemas.microsoft.com/office/powerpoint/2010/main" val="29430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4823" t="22048" r="8471" b="5169"/>
          <a:stretch/>
        </p:blipFill>
        <p:spPr>
          <a:xfrm>
            <a:off x="1096289" y="339299"/>
            <a:ext cx="10165977" cy="623943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149254" y="6558925"/>
            <a:ext cx="3042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Prezentacija_Skole_20192020</a:t>
            </a:r>
          </a:p>
        </p:txBody>
      </p:sp>
    </p:spTree>
    <p:extLst>
      <p:ext uri="{BB962C8B-B14F-4D97-AF65-F5344CB8AC3E}">
        <p14:creationId xmlns:p14="http://schemas.microsoft.com/office/powerpoint/2010/main" val="10570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….a što radi automehaničar </a:t>
            </a:r>
            <a:endParaRPr lang="hr-H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87289" y="2729514"/>
            <a:ext cx="10515600" cy="24100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AUTOMEHANIČAR</a:t>
            </a:r>
          </a:p>
          <a:p>
            <a:pPr lvl="1"/>
            <a:r>
              <a:rPr lang="hr-HR" sz="3000" dirty="0">
                <a:latin typeface="Comic Sans MS" panose="030F0702030302020204" pitchFamily="66" charset="0"/>
              </a:rPr>
              <a:t>mora usavršiti područja pregleda i popravka motora s unutrašnjim izgaranjem i sustava vezanih na motore, transmisije, voznog sklopa vozila, elektroničkih regulacijskih sustava i dijagnostike motornih vozila</a:t>
            </a:r>
          </a:p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000" l="3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66" y="161965"/>
            <a:ext cx="1528723" cy="152872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9233337" y="6558925"/>
            <a:ext cx="3042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Prezentacija_Skole_20192020</a:t>
            </a:r>
          </a:p>
        </p:txBody>
      </p:sp>
    </p:spTree>
    <p:extLst>
      <p:ext uri="{BB962C8B-B14F-4D97-AF65-F5344CB8AC3E}">
        <p14:creationId xmlns:p14="http://schemas.microsoft.com/office/powerpoint/2010/main" val="13705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32"/>
            <a:ext cx="12192001" cy="69113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3482" t="25435" r="6212" b="10863"/>
          <a:stretch/>
        </p:blipFill>
        <p:spPr>
          <a:xfrm>
            <a:off x="849390" y="555934"/>
            <a:ext cx="10714617" cy="546080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149254" y="6558925"/>
            <a:ext cx="3042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Izvor: Prezentacija_Skole_20192020</a:t>
            </a:r>
          </a:p>
        </p:txBody>
      </p:sp>
    </p:spTree>
    <p:extLst>
      <p:ext uri="{BB962C8B-B14F-4D97-AF65-F5344CB8AC3E}">
        <p14:creationId xmlns:p14="http://schemas.microsoft.com/office/powerpoint/2010/main" val="110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9" ma:contentTypeDescription="Stvaranje novog dokumenta." ma:contentTypeScope="" ma:versionID="8546e690199a667713c4f7aaa82c3292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26d95047eb9a7c8d1d95f081db99644e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604CCB-302A-4885-8815-AE4FF689889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923AF0-1884-4ECC-9C03-611B99A4D5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191B3-3E40-4609-942F-DB4B0995A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39961-3285-4b83-ab38-a53665f7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1191</Words>
  <Application>Microsoft Office PowerPoint</Application>
  <PresentationFormat>Široki zaslon</PresentationFormat>
  <Paragraphs>114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Comic Sans MS</vt:lpstr>
      <vt:lpstr>Tema sustava Office</vt:lpstr>
      <vt:lpstr>Srednja škola Dragutina Stražimira</vt:lpstr>
      <vt:lpstr>Tko je bio Dragutin Stražimir?</vt:lpstr>
      <vt:lpstr>Osnivanje škole</vt:lpstr>
      <vt:lpstr>28 godina obrazovnog sektora strojarstva</vt:lpstr>
      <vt:lpstr>Nakon teoretskog dijela  dolazi praktični dio</vt:lpstr>
      <vt:lpstr>Prisjetimo se, što radi strojobravar… </vt:lpstr>
      <vt:lpstr>PowerPoint prezentacija</vt:lpstr>
      <vt:lpstr>….a što radi automehaničar </vt:lpstr>
      <vt:lpstr>PowerPoint prezentacija</vt:lpstr>
      <vt:lpstr>Znanje se primjenjuje i na natjecanjima</vt:lpstr>
      <vt:lpstr> A također se izrađuju i plakati te različiti radovi…</vt:lpstr>
      <vt:lpstr> Ništa bez izvanučioničke nastave </vt:lpstr>
      <vt:lpstr> Da nije bilo (da nema) razvijanja strojarstva, ne bi bilo ni strojarskih zanimanja</vt:lpstr>
      <vt:lpstr> Što je to strojarstvo?</vt:lpstr>
      <vt:lpstr> Razvoj strojarstva</vt:lpstr>
      <vt:lpstr> Razvoj strojarstva u doba Dragutina Stražimira</vt:lpstr>
      <vt:lpstr> Razvoj strojarstva u doba Dragutina Stražimira</vt:lpstr>
      <vt:lpstr> Razvoj strojarstva u doba Dragutina Stražimira</vt:lpstr>
      <vt:lpstr> Razvoj strojarstva</vt:lpstr>
      <vt:lpstr> Razvoj strojarstva</vt:lpstr>
      <vt:lpstr>Malo nas je, al’ nas ima</vt:lpstr>
      <vt:lpstr>Malo nas je, al’ nas ima</vt:lpstr>
      <vt:lpstr>Malo nas je, al’ nas ima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Martina Zerec</cp:lastModifiedBy>
  <cp:revision>38</cp:revision>
  <dcterms:created xsi:type="dcterms:W3CDTF">2021-03-28T14:52:35Z</dcterms:created>
  <dcterms:modified xsi:type="dcterms:W3CDTF">2021-04-29T05:44:30Z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